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1"/>
  </p:notesMasterIdLst>
  <p:handoutMasterIdLst>
    <p:handoutMasterId r:id="rId62"/>
  </p:handoutMasterIdLst>
  <p:sldIdLst>
    <p:sldId id="327" r:id="rId5"/>
    <p:sldId id="330" r:id="rId6"/>
    <p:sldId id="331" r:id="rId7"/>
    <p:sldId id="334" r:id="rId8"/>
    <p:sldId id="332" r:id="rId9"/>
    <p:sldId id="298" r:id="rId10"/>
    <p:sldId id="262" r:id="rId11"/>
    <p:sldId id="335" r:id="rId12"/>
    <p:sldId id="299" r:id="rId13"/>
    <p:sldId id="302" r:id="rId14"/>
    <p:sldId id="264" r:id="rId15"/>
    <p:sldId id="336" r:id="rId16"/>
    <p:sldId id="266" r:id="rId17"/>
    <p:sldId id="265" r:id="rId18"/>
    <p:sldId id="337" r:id="rId19"/>
    <p:sldId id="338" r:id="rId20"/>
    <p:sldId id="339" r:id="rId21"/>
    <p:sldId id="340" r:id="rId22"/>
    <p:sldId id="277" r:id="rId23"/>
    <p:sldId id="341" r:id="rId24"/>
    <p:sldId id="284" r:id="rId25"/>
    <p:sldId id="269" r:id="rId26"/>
    <p:sldId id="342" r:id="rId27"/>
    <p:sldId id="343" r:id="rId28"/>
    <p:sldId id="344" r:id="rId29"/>
    <p:sldId id="345" r:id="rId30"/>
    <p:sldId id="346" r:id="rId31"/>
    <p:sldId id="348" r:id="rId32"/>
    <p:sldId id="347" r:id="rId33"/>
    <p:sldId id="350" r:id="rId34"/>
    <p:sldId id="349"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294" r:id="rId48"/>
    <p:sldId id="364" r:id="rId49"/>
    <p:sldId id="365" r:id="rId50"/>
    <p:sldId id="366" r:id="rId51"/>
    <p:sldId id="321" r:id="rId52"/>
    <p:sldId id="367" r:id="rId53"/>
    <p:sldId id="368" r:id="rId54"/>
    <p:sldId id="369" r:id="rId55"/>
    <p:sldId id="288" r:id="rId56"/>
    <p:sldId id="370" r:id="rId57"/>
    <p:sldId id="371" r:id="rId58"/>
    <p:sldId id="372" r:id="rId59"/>
    <p:sldId id="329"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9" d="100"/>
          <a:sy n="69" d="100"/>
        </p:scale>
        <p:origin x="1363"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739812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898660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095171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608364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704895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195947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62740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242776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765379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559211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293166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049207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597602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4205349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582329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AdrianGraumnitz/IBM-Professional-Certificate/blob/main/_Capstone%20Project/1.%20Collecting%20the%20Data/2.%20webscraping.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drianGraumnitz/IBM-Professional-Certificate/blob/main/_Capstone%20Project/2.%20Data%20Wrangling/spacex-Data%20wrangling-v2.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drianGraumnitz/IBM-Professional-Certificate/blob/main/_Capstone%20Project/3.%20Exploratory%20Analysis%20Using%20SQL/eda-datavisualization-with-Pandas-Matplotlib-v2.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drianGraumnitz/IBM-Professional-Certificate/blob/main/_Capstone%20Project/3.%20Exploratory%20Analysis%20Using%20SQL/eda-sql-coursera_sqllite.ipyn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drianGraumnitz/IBM-Professional-Certificate/blob/main/_Capstone%20Project/4.%20Interactive%20Dashboards/Interactive%20Visual%20Analytics%20with%20Folium%20lab.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AdrianGraumnitz/IBM-Professional-Certificate/blob/main/_Capstone%20Project/4.%20Interactive%20Dashboards/Interactive%20Dashboard%20with%20Plotly%20Dash.py"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AdrianGraumnitz/IBM-Professional-Certificate/blob/main/_Capstone%20Project/5.%20Predicitive%20Analysis/SpaceX-Machine-Learning-Prediction.ipynb"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AdrianGraumnitz/IBM-Professional-Certificate/blob/main/_Capstone%20Project/1.%20Collecting%20the%20Data/1.%20spacex-data-collection-api-v2.ipyn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Adrian </a:t>
            </a:r>
            <a:r>
              <a:rPr lang="en-US" dirty="0" err="1">
                <a:solidFill>
                  <a:schemeClr val="bg2"/>
                </a:solidFill>
                <a:latin typeface="Abadi"/>
                <a:ea typeface="SF Pro" pitchFamily="2" charset="0"/>
                <a:cs typeface="SF Pro" pitchFamily="2" charset="0"/>
              </a:rPr>
              <a:t>Graumnitz</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06.03.2025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267629" y="586855"/>
            <a:ext cx="3400459"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Data Collection - Scraping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581727" y="511388"/>
            <a:ext cx="4223923" cy="5684139"/>
          </a:xfrm>
          <a:prstGeom prst="rect">
            <a:avLst/>
          </a:prstGeom>
        </p:spPr>
        <p:txBody>
          <a:bodyPr vert="horz" lIns="91440" tIns="45720" rIns="91440" bIns="45720" rtlCol="0" anchor="ctr">
            <a:normAutofit fontScale="92500"/>
          </a:bodyPr>
          <a:lstStyle/>
          <a:p>
            <a:pPr>
              <a:spcBef>
                <a:spcPts val="1400"/>
              </a:spcBef>
            </a:pPr>
            <a:r>
              <a:rPr lang="en-US" sz="3200" dirty="0"/>
              <a:t>To collect historical launch data, I used web scraping techniques to gather information from Wikipedia.</a:t>
            </a:r>
          </a:p>
          <a:p>
            <a:pPr>
              <a:spcBef>
                <a:spcPts val="1400"/>
              </a:spcBef>
            </a:pPr>
            <a:r>
              <a:rPr lang="en-US" sz="3200" dirty="0">
                <a:hlinkClick r:id="rId2"/>
              </a:rPr>
              <a:t>https://github.com/AdrianGraumnitz/IBM-Professional-Certificate/blob/main/_Capstone%20Project/1.%20Collecting%20the%20Data/2.%20webscraping.ipynb</a:t>
            </a:r>
            <a:r>
              <a:rPr lang="en-US" sz="3200" dirty="0"/>
              <a:t> </a:t>
            </a:r>
          </a:p>
        </p:txBody>
      </p:sp>
      <p:pic>
        <p:nvPicPr>
          <p:cNvPr id="9" name="Grafik 8">
            <a:extLst>
              <a:ext uri="{FF2B5EF4-FFF2-40B4-BE49-F238E27FC236}">
                <a16:creationId xmlns:a16="http://schemas.microsoft.com/office/drawing/2014/main" id="{5A43D965-3182-4C86-1392-02B8C473D4A9}"/>
              </a:ext>
            </a:extLst>
          </p:cNvPr>
          <p:cNvPicPr>
            <a:picLocks noChangeAspect="1"/>
          </p:cNvPicPr>
          <p:nvPr/>
        </p:nvPicPr>
        <p:blipFill>
          <a:blip r:embed="rId3"/>
          <a:stretch>
            <a:fillRect/>
          </a:stretch>
        </p:blipFill>
        <p:spPr>
          <a:xfrm>
            <a:off x="8942511" y="473654"/>
            <a:ext cx="1949757" cy="5922571"/>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5400" dirty="0">
                <a:solidFill>
                  <a:srgbClr val="FFFFFF"/>
                </a:solidFill>
                <a:latin typeface="+mj-lt"/>
                <a:ea typeface="+mj-ea"/>
                <a:cs typeface="+mj-cs"/>
              </a:rPr>
              <a:t>Data Wrangling 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7372380" cy="5546047"/>
          </a:xfrm>
          <a:prstGeom prst="rect">
            <a:avLst/>
          </a:prstGeom>
        </p:spPr>
        <p:txBody>
          <a:bodyPr vert="horz" lIns="91440" tIns="45720" rIns="91440" bIns="45720" rtlCol="0" anchor="ctr">
            <a:normAutofit/>
          </a:bodyPr>
          <a:lstStyle/>
          <a:p>
            <a:r>
              <a:rPr lang="en-US" sz="3200" dirty="0"/>
              <a:t>Through the landing outcomes, a 'class' column was created with labels</a:t>
            </a:r>
          </a:p>
          <a:p>
            <a:pPr lvl="1"/>
            <a:r>
              <a:rPr lang="en-US" sz="3200" dirty="0"/>
              <a:t>1 = landed </a:t>
            </a:r>
          </a:p>
          <a:p>
            <a:pPr lvl="1"/>
            <a:r>
              <a:rPr lang="en-US" sz="3200" dirty="0"/>
              <a:t>0 = not landed</a:t>
            </a:r>
          </a:p>
          <a:p>
            <a:r>
              <a:rPr lang="en-US" sz="3200" dirty="0">
                <a:hlinkClick r:id="rId2"/>
              </a:rPr>
              <a:t>https://github.com/AdrianGraumnitz/IBM-Professional-Certificate/blob/main/_Capstone%20Project/2.%20Data%20Wrangling/spacex-Data%20wrangling-v2.ipynb</a:t>
            </a:r>
            <a:r>
              <a:rPr lang="en-US" sz="3200" dirty="0"/>
              <a:t> </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11</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el 5">
            <a:extLst>
              <a:ext uri="{FF2B5EF4-FFF2-40B4-BE49-F238E27FC236}">
                <a16:creationId xmlns:a16="http://schemas.microsoft.com/office/drawing/2014/main" id="{0E63D3F6-D5F8-71C9-ED1B-E209564BA4B8}"/>
              </a:ext>
            </a:extLst>
          </p:cNvPr>
          <p:cNvSpPr>
            <a:spLocks noGrp="1"/>
          </p:cNvSpPr>
          <p:nvPr>
            <p:ph type="title"/>
          </p:nvPr>
        </p:nvSpPr>
        <p:spPr>
          <a:xfrm>
            <a:off x="1011948" y="857251"/>
            <a:ext cx="6219582" cy="3160113"/>
          </a:xfrm>
        </p:spPr>
        <p:txBody>
          <a:bodyPr vert="horz" lIns="91440" tIns="45720" rIns="91440" bIns="45720" rtlCol="0" anchor="b">
            <a:normAutofit/>
          </a:bodyPr>
          <a:lstStyle/>
          <a:p>
            <a:r>
              <a:rPr lang="en-US" sz="4800" kern="1200">
                <a:solidFill>
                  <a:srgbClr val="FFFFFF"/>
                </a:solidFill>
                <a:latin typeface="+mj-lt"/>
                <a:ea typeface="+mj-ea"/>
                <a:cs typeface="+mj-cs"/>
              </a:rPr>
              <a:t>Data</a:t>
            </a:r>
            <a:br>
              <a:rPr lang="en-US" sz="4800" kern="1200">
                <a:solidFill>
                  <a:srgbClr val="FFFFFF"/>
                </a:solidFill>
                <a:latin typeface="+mj-lt"/>
                <a:ea typeface="+mj-ea"/>
                <a:cs typeface="+mj-cs"/>
              </a:rPr>
            </a:br>
            <a:r>
              <a:rPr lang="en-US" sz="4800" kern="1200">
                <a:solidFill>
                  <a:srgbClr val="FFFFFF"/>
                </a:solidFill>
                <a:latin typeface="+mj-lt"/>
                <a:ea typeface="+mj-ea"/>
                <a:cs typeface="+mj-cs"/>
              </a:rPr>
              <a:t>Wrangling 2</a:t>
            </a:r>
          </a:p>
        </p:txBody>
      </p:sp>
      <p:sp>
        <p:nvSpPr>
          <p:cNvPr id="37" name="Rectangle 36">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fik 4">
            <a:extLst>
              <a:ext uri="{FF2B5EF4-FFF2-40B4-BE49-F238E27FC236}">
                <a16:creationId xmlns:a16="http://schemas.microsoft.com/office/drawing/2014/main" id="{30139C4B-3C22-9EB7-1D1E-8AD2A0CAA37E}"/>
              </a:ext>
            </a:extLst>
          </p:cNvPr>
          <p:cNvPicPr>
            <a:picLocks noChangeAspect="1"/>
          </p:cNvPicPr>
          <p:nvPr/>
        </p:nvPicPr>
        <p:blipFill>
          <a:blip r:embed="rId2"/>
          <a:stretch>
            <a:fillRect/>
          </a:stretch>
        </p:blipFill>
        <p:spPr>
          <a:xfrm>
            <a:off x="9192940" y="38793"/>
            <a:ext cx="1902523" cy="6806807"/>
          </a:xfrm>
          <a:prstGeom prst="rect">
            <a:avLst/>
          </a:prstGeom>
        </p:spPr>
      </p:pic>
    </p:spTree>
    <p:extLst>
      <p:ext uri="{BB962C8B-B14F-4D97-AF65-F5344CB8AC3E}">
        <p14:creationId xmlns:p14="http://schemas.microsoft.com/office/powerpoint/2010/main" val="1563207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8059" y="586855"/>
            <a:ext cx="3590029"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4400" kern="1200" dirty="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6312" y="10138"/>
            <a:ext cx="7965687" cy="6602535"/>
          </a:xfrm>
          <a:prstGeom prst="rect">
            <a:avLst/>
          </a:prstGeom>
        </p:spPr>
        <p:txBody>
          <a:bodyPr vert="horz" lIns="91440" tIns="45720" rIns="91440" bIns="45720" rtlCol="0" anchor="ctr">
            <a:normAutofit/>
          </a:bodyPr>
          <a:lstStyle/>
          <a:p>
            <a:pPr>
              <a:spcBef>
                <a:spcPts val="1400"/>
              </a:spcBef>
              <a:spcAft>
                <a:spcPts val="600"/>
              </a:spcAft>
            </a:pPr>
            <a:r>
              <a:rPr lang="en-US" dirty="0"/>
              <a:t>To predict the success of the Falcon 9 first stage landing, I utilized scatterplots, bar plots, and line charts to explore the relationships between various variables and the landing success.</a:t>
            </a:r>
          </a:p>
          <a:p>
            <a:pPr lvl="1">
              <a:spcBef>
                <a:spcPts val="0"/>
              </a:spcBef>
            </a:pPr>
            <a:r>
              <a:rPr lang="en-US" sz="2800" dirty="0"/>
              <a:t>Scatterplots for numerical variables</a:t>
            </a:r>
          </a:p>
          <a:p>
            <a:pPr lvl="1">
              <a:spcBef>
                <a:spcPts val="0"/>
              </a:spcBef>
            </a:pPr>
            <a:r>
              <a:rPr lang="en-US" sz="2800" dirty="0"/>
              <a:t>Bar plots for categorical data</a:t>
            </a:r>
          </a:p>
          <a:p>
            <a:pPr lvl="1">
              <a:spcBef>
                <a:spcPts val="0"/>
              </a:spcBef>
            </a:pPr>
            <a:r>
              <a:rPr lang="en-US" sz="2800" dirty="0"/>
              <a:t>Line plots for visualizing the success rate trend</a:t>
            </a:r>
          </a:p>
          <a:p>
            <a:pPr>
              <a:spcBef>
                <a:spcPts val="1400"/>
              </a:spcBef>
            </a:pPr>
            <a:r>
              <a:rPr lang="en-US" dirty="0">
                <a:hlinkClick r:id="rId2"/>
              </a:rPr>
              <a:t>https://github.com/AdrianGraumnitz/IBM-Professional-Certificate/blob/main/_Capstone%20Project/3.%20Exploratory%20Analysis%20Using%20SQL/eda-datavisualization-with-Pandas-Matplotlib-v2.ipynb</a:t>
            </a:r>
            <a:r>
              <a:rPr lang="en-US" dirty="0"/>
              <a:t> </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37834" y="37212"/>
            <a:ext cx="7927425" cy="6783578"/>
          </a:xfrm>
          <a:prstGeom prst="rect">
            <a:avLst/>
          </a:prstGeom>
        </p:spPr>
        <p:txBody>
          <a:bodyPr vert="horz" lIns="91440" tIns="45720" rIns="91440" bIns="45720" rtlCol="0" anchor="ctr">
            <a:normAutofit/>
          </a:bodyPr>
          <a:lstStyle/>
          <a:p>
            <a:pPr>
              <a:spcBef>
                <a:spcPts val="1400"/>
              </a:spcBef>
            </a:pPr>
            <a:r>
              <a:rPr lang="en-US" dirty="0"/>
              <a:t>Create a Data Base for the SpaceX Data</a:t>
            </a:r>
          </a:p>
          <a:p>
            <a:pPr>
              <a:spcBef>
                <a:spcPts val="1400"/>
              </a:spcBef>
            </a:pPr>
            <a:r>
              <a:rPr lang="en-US" dirty="0"/>
              <a:t>Show the unique launch sites</a:t>
            </a:r>
          </a:p>
          <a:p>
            <a:pPr>
              <a:spcBef>
                <a:spcPts val="1400"/>
              </a:spcBef>
            </a:pPr>
            <a:r>
              <a:rPr lang="en-US" dirty="0"/>
              <a:t>Show first successful landing</a:t>
            </a:r>
          </a:p>
          <a:p>
            <a:pPr>
              <a:spcBef>
                <a:spcPts val="1400"/>
              </a:spcBef>
            </a:pPr>
            <a:r>
              <a:rPr lang="en-US" dirty="0"/>
              <a:t>Compare Booster Version and payload mass</a:t>
            </a:r>
          </a:p>
          <a:p>
            <a:pPr>
              <a:spcBef>
                <a:spcPts val="1400"/>
              </a:spcBef>
            </a:pPr>
            <a:r>
              <a:rPr lang="en-US" dirty="0"/>
              <a:t>List the total number of successful and failure mission outcomes</a:t>
            </a:r>
          </a:p>
          <a:p>
            <a:pPr>
              <a:spcBef>
                <a:spcPts val="1400"/>
              </a:spcBef>
            </a:pPr>
            <a:r>
              <a:rPr lang="en-US" dirty="0"/>
              <a:t>Rank the count landing outcomes </a:t>
            </a:r>
          </a:p>
          <a:p>
            <a:pPr>
              <a:spcBef>
                <a:spcPts val="1400"/>
              </a:spcBef>
            </a:pPr>
            <a:r>
              <a:rPr lang="en-US" dirty="0">
                <a:hlinkClick r:id="rId2"/>
              </a:rPr>
              <a:t>https://github.com/AdrianGraumnitz/IBM-Professional-Certificate/blob/main/_Capstone%20Project/3.%20Exploratory%20Analysis%20Using%20SQL/eda-sql-coursera_sqllite.ipynb</a:t>
            </a:r>
            <a:r>
              <a:rPr lang="en-US" dirty="0"/>
              <a:t> </a:t>
            </a:r>
          </a:p>
          <a:p>
            <a:endParaRPr lang="en-US" sz="2000" dirty="0"/>
          </a:p>
          <a:p>
            <a:endParaRPr lang="en-US" sz="20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226741" y="586855"/>
            <a:ext cx="3441347"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37834" y="37212"/>
            <a:ext cx="7927425" cy="6783578"/>
          </a:xfrm>
          <a:prstGeom prst="rect">
            <a:avLst/>
          </a:prstGeom>
        </p:spPr>
        <p:txBody>
          <a:bodyPr vert="horz" lIns="91440" tIns="45720" rIns="91440" bIns="45720" rtlCol="0" anchor="ctr">
            <a:normAutofit/>
          </a:bodyPr>
          <a:lstStyle/>
          <a:p>
            <a:pPr>
              <a:spcBef>
                <a:spcPts val="1400"/>
              </a:spcBef>
            </a:pPr>
            <a:r>
              <a:rPr lang="en-US" dirty="0"/>
              <a:t>I create markers for each launch site, to get a better understanding where the launch sites are (near the coast etc.)</a:t>
            </a:r>
          </a:p>
          <a:p>
            <a:pPr>
              <a:spcBef>
                <a:spcPts val="1400"/>
              </a:spcBef>
            </a:pPr>
            <a:r>
              <a:rPr lang="en-US" dirty="0"/>
              <a:t>I create circles around the markers to enhance the visualization</a:t>
            </a:r>
          </a:p>
          <a:p>
            <a:pPr>
              <a:spcBef>
                <a:spcPts val="1400"/>
              </a:spcBef>
            </a:pPr>
            <a:r>
              <a:rPr lang="en-US" dirty="0"/>
              <a:t>To show the approximates to cities, railroads and coastlines we also use markers and define a line between them and approximated launch site</a:t>
            </a:r>
          </a:p>
          <a:p>
            <a:pPr>
              <a:spcBef>
                <a:spcPts val="1400"/>
              </a:spcBef>
            </a:pPr>
            <a:r>
              <a:rPr lang="en-US" dirty="0">
                <a:hlinkClick r:id="rId2"/>
              </a:rPr>
              <a:t>https://github.com/AdrianGraumnitz/IBM-Professional-Certificate/blob/main/_Capstone%20Project/4.%20Interactive%20Dashboards/Interactive%20Visual%20Analytics%20with%20Folium%20lab.ipynb</a:t>
            </a:r>
            <a:r>
              <a:rPr lang="en-US" dirty="0"/>
              <a:t>  </a:t>
            </a:r>
          </a:p>
          <a:p>
            <a:endParaRPr lang="en-US" sz="20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4052945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 y="586855"/>
            <a:ext cx="3668088"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Build a Dashboard with </a:t>
            </a:r>
            <a:r>
              <a:rPr lang="en-US" kern="1200" dirty="0" err="1">
                <a:solidFill>
                  <a:srgbClr val="FFFFFF"/>
                </a:solidFill>
                <a:latin typeface="+mj-lt"/>
                <a:ea typeface="+mj-ea"/>
                <a:cs typeface="+mj-cs"/>
              </a:rPr>
              <a:t>Plotly</a:t>
            </a:r>
            <a:r>
              <a:rPr lang="en-US" kern="1200" dirty="0">
                <a:solidFill>
                  <a:srgbClr val="FFFFFF"/>
                </a:solidFill>
                <a:latin typeface="+mj-lt"/>
                <a:ea typeface="+mj-ea"/>
                <a:cs typeface="+mj-cs"/>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37834" y="37212"/>
            <a:ext cx="7927425" cy="6783578"/>
          </a:xfrm>
          <a:prstGeom prst="rect">
            <a:avLst/>
          </a:prstGeom>
        </p:spPr>
        <p:txBody>
          <a:bodyPr vert="horz" lIns="91440" tIns="45720" rIns="91440" bIns="45720" rtlCol="0" anchor="ctr">
            <a:normAutofit/>
          </a:bodyPr>
          <a:lstStyle/>
          <a:p>
            <a:pPr>
              <a:spcBef>
                <a:spcPts val="1400"/>
              </a:spcBef>
            </a:pPr>
            <a:r>
              <a:rPr lang="en-US" sz="3200" dirty="0"/>
              <a:t>Creating a pie chart to visualize the total success rate by all launching sites and success rate for every launching site</a:t>
            </a:r>
          </a:p>
          <a:p>
            <a:pPr>
              <a:spcBef>
                <a:spcPts val="1400"/>
              </a:spcBef>
            </a:pPr>
            <a:r>
              <a:rPr lang="en-US" sz="3200" dirty="0"/>
              <a:t>Creating a range slider with a scatterplot to show the relation between the success rate, the payload mass and the booster version</a:t>
            </a:r>
          </a:p>
          <a:p>
            <a:pPr>
              <a:spcBef>
                <a:spcPts val="1400"/>
              </a:spcBef>
            </a:pPr>
            <a:r>
              <a:rPr lang="en-US" sz="3200" dirty="0">
                <a:hlinkClick r:id="rId2"/>
              </a:rPr>
              <a:t>https://github.com/AdrianGraumnitz/IBM-Professional-Certificate/blob/main/_Capstone%20Project/4.%20Interactive%20Dashboards/Interactive%20Dashboard%20with%20Plotly%20Dash.py</a:t>
            </a:r>
            <a:r>
              <a:rPr lang="en-US" sz="3200" dirty="0"/>
              <a:t> </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03517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 y="586855"/>
            <a:ext cx="3668088"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Predictive Analysis (Classification) 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37834" y="37212"/>
            <a:ext cx="7927425" cy="6783578"/>
          </a:xfrm>
          <a:prstGeom prst="rect">
            <a:avLst/>
          </a:prstGeom>
        </p:spPr>
        <p:txBody>
          <a:bodyPr vert="horz" lIns="91440" tIns="45720" rIns="91440" bIns="45720" rtlCol="0" anchor="ctr">
            <a:normAutofit/>
          </a:bodyPr>
          <a:lstStyle/>
          <a:p>
            <a:pPr>
              <a:spcBef>
                <a:spcPts val="1400"/>
              </a:spcBef>
            </a:pPr>
            <a:r>
              <a:rPr lang="en-US" sz="3200" dirty="0"/>
              <a:t>We create a test and training set and use different concepts to find the best working hyperparameters</a:t>
            </a:r>
          </a:p>
          <a:p>
            <a:pPr>
              <a:spcBef>
                <a:spcPts val="1400"/>
              </a:spcBef>
            </a:pPr>
            <a:r>
              <a:rPr lang="en-US" sz="3200" dirty="0"/>
              <a:t>In the end the results are almost the same, the true positive results are perfect, but it also have false positive results (3 by every test)</a:t>
            </a:r>
          </a:p>
          <a:p>
            <a:pPr>
              <a:spcBef>
                <a:spcPts val="1400"/>
              </a:spcBef>
            </a:pPr>
            <a:r>
              <a:rPr lang="en-US" sz="3200" dirty="0"/>
              <a:t>The best test accuracy is 83.33%</a:t>
            </a:r>
          </a:p>
          <a:p>
            <a:pPr>
              <a:spcBef>
                <a:spcPts val="1400"/>
              </a:spcBef>
            </a:pPr>
            <a:r>
              <a:rPr lang="en-US" sz="3200" dirty="0">
                <a:hlinkClick r:id="rId2"/>
              </a:rPr>
              <a:t>https://github.com/AdrianGraumnitz/IBM-Professional-Certificate/blob/main/_Capstone%20Project/5.%20Predicitive%20Analysis/SpaceX-Machine-Learning-Prediction.ipynb</a:t>
            </a:r>
            <a:r>
              <a:rPr lang="en-US" sz="3200" dirty="0"/>
              <a:t> </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523788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011948" y="857251"/>
            <a:ext cx="6219582" cy="31601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Predictive Analysis (Classification) 2</a:t>
            </a:r>
          </a:p>
        </p:txBody>
      </p:sp>
      <p:sp>
        <p:nvSpPr>
          <p:cNvPr id="52" name="Rectangle 51">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fik 7">
            <a:extLst>
              <a:ext uri="{FF2B5EF4-FFF2-40B4-BE49-F238E27FC236}">
                <a16:creationId xmlns:a16="http://schemas.microsoft.com/office/drawing/2014/main" id="{C566A3F7-D39F-C58B-4B0F-6FDF002053E6}"/>
              </a:ext>
            </a:extLst>
          </p:cNvPr>
          <p:cNvPicPr>
            <a:picLocks noChangeAspect="1"/>
          </p:cNvPicPr>
          <p:nvPr/>
        </p:nvPicPr>
        <p:blipFill>
          <a:blip r:embed="rId2"/>
          <a:stretch>
            <a:fillRect/>
          </a:stretch>
        </p:blipFill>
        <p:spPr>
          <a:xfrm>
            <a:off x="9310279" y="8471"/>
            <a:ext cx="1707125" cy="6841055"/>
          </a:xfrm>
          <a:prstGeom prst="rect">
            <a:avLst/>
          </a:prstGeom>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1600"/>
            <a:ext cx="444500"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460310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7200" kern="1200" dirty="0">
                <a:solidFill>
                  <a:srgbClr val="FFFFFF"/>
                </a:solidFill>
                <a:latin typeface="+mj-lt"/>
                <a:ea typeface="+mj-ea"/>
                <a:cs typeface="+mj-cs"/>
              </a:rPr>
              <a:t>Results 1</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3600" dirty="0">
                <a:solidFill>
                  <a:schemeClr val="tx1"/>
                </a:solidFill>
                <a:latin typeface="+mn-lt"/>
              </a:rPr>
              <a:t>A model was created using SpaceX data to improve the prediction accuracy of the first-stage landing success rate. By analyzing historical data, the model identifies key factors influencing landing outcomes and provides insights that could contribute to higher success rates in future launches.</a:t>
            </a:r>
          </a:p>
          <a:p>
            <a:pPr lvl="1">
              <a:buFont typeface="Arial" panose="020B0604020202020204" pitchFamily="34" charset="0"/>
              <a:buChar char="•"/>
            </a:pPr>
            <a:endParaRPr lang="en-US" sz="3600" dirty="0">
              <a:solidFill>
                <a:schemeClr val="tx1"/>
              </a:solidFill>
              <a:latin typeface="+mn-lt"/>
            </a:endParaRPr>
          </a:p>
          <a:p>
            <a:pPr marL="457200" lvl="1">
              <a:buFont typeface="Arial" panose="020B0604020202020204" pitchFamily="34" charset="0"/>
              <a:buChar char="•"/>
            </a:pPr>
            <a:endParaRPr lang="en-US" sz="36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7200" kern="1200" dirty="0">
                <a:solidFill>
                  <a:srgbClr val="FFFFFF"/>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5400" dirty="0">
                <a:solidFill>
                  <a:schemeClr val="tx1"/>
                </a:solidFill>
                <a:latin typeface="+mn-lt"/>
              </a:rPr>
              <a:t>Executive Summary</a:t>
            </a:r>
          </a:p>
          <a:p>
            <a:pPr>
              <a:spcBef>
                <a:spcPts val="1400"/>
              </a:spcBef>
              <a:buFont typeface="Arial" panose="020B0604020202020204" pitchFamily="34" charset="0"/>
              <a:buChar char="•"/>
            </a:pPr>
            <a:r>
              <a:rPr lang="en-US" sz="5400" dirty="0">
                <a:solidFill>
                  <a:schemeClr val="tx1"/>
                </a:solidFill>
                <a:latin typeface="+mn-lt"/>
              </a:rPr>
              <a:t>Introduction</a:t>
            </a:r>
          </a:p>
          <a:p>
            <a:pPr>
              <a:spcBef>
                <a:spcPts val="1400"/>
              </a:spcBef>
              <a:buFont typeface="Arial" panose="020B0604020202020204" pitchFamily="34" charset="0"/>
              <a:buChar char="•"/>
            </a:pPr>
            <a:r>
              <a:rPr lang="en-US" sz="5400" dirty="0">
                <a:solidFill>
                  <a:schemeClr val="tx1"/>
                </a:solidFill>
                <a:latin typeface="+mn-lt"/>
              </a:rPr>
              <a:t>Methodology</a:t>
            </a:r>
          </a:p>
          <a:p>
            <a:pPr>
              <a:spcBef>
                <a:spcPts val="1400"/>
              </a:spcBef>
              <a:buFont typeface="Arial" panose="020B0604020202020204" pitchFamily="34" charset="0"/>
              <a:buChar char="•"/>
            </a:pPr>
            <a:r>
              <a:rPr lang="en-US" sz="5400" dirty="0">
                <a:solidFill>
                  <a:schemeClr val="tx1"/>
                </a:solidFill>
                <a:latin typeface="+mn-lt"/>
              </a:rPr>
              <a:t>Results</a:t>
            </a:r>
          </a:p>
          <a:p>
            <a:pPr>
              <a:spcBef>
                <a:spcPts val="1400"/>
              </a:spcBef>
              <a:buFont typeface="Arial" panose="020B0604020202020204" pitchFamily="34" charset="0"/>
              <a:buChar char="•"/>
            </a:pPr>
            <a:r>
              <a:rPr lang="en-US" sz="5400" dirty="0">
                <a:solidFill>
                  <a:schemeClr val="tx1"/>
                </a:solidFill>
                <a:latin typeface="+mn-lt"/>
              </a:rPr>
              <a:t>Conclusion</a:t>
            </a:r>
          </a:p>
          <a:p>
            <a:pPr>
              <a:spcBef>
                <a:spcPts val="1400"/>
              </a:spcBef>
              <a:buFont typeface="Arial" panose="020B0604020202020204" pitchFamily="34" charset="0"/>
              <a:buChar char="•"/>
            </a:pPr>
            <a:r>
              <a:rPr lang="en-US" sz="5400" dirty="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 2</a:t>
            </a:r>
          </a:p>
        </p:txBody>
      </p:sp>
      <p:pic>
        <p:nvPicPr>
          <p:cNvPr id="3" name="Grafik 2">
            <a:extLst>
              <a:ext uri="{FF2B5EF4-FFF2-40B4-BE49-F238E27FC236}">
                <a16:creationId xmlns:a16="http://schemas.microsoft.com/office/drawing/2014/main" id="{6A917F46-C354-7541-FF7E-3CA2276CB938}"/>
              </a:ext>
            </a:extLst>
          </p:cNvPr>
          <p:cNvPicPr>
            <a:picLocks noChangeAspect="1"/>
          </p:cNvPicPr>
          <p:nvPr/>
        </p:nvPicPr>
        <p:blipFill>
          <a:blip r:embed="rId3"/>
          <a:stretch>
            <a:fillRect/>
          </a:stretch>
        </p:blipFill>
        <p:spPr>
          <a:xfrm>
            <a:off x="0" y="37210"/>
            <a:ext cx="12152376" cy="5230047"/>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893772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Flight Number vs. Launch Site 1</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22</a:t>
            </a:fld>
            <a:endParaRPr lang="en-US" sz="1100">
              <a:solidFill>
                <a:schemeClr val="tx1">
                  <a:lumMod val="50000"/>
                  <a:lumOff val="50000"/>
                </a:schemeClr>
              </a:solidFill>
              <a:latin typeface="+mn-lt"/>
            </a:endParaRPr>
          </a:p>
        </p:txBody>
      </p:sp>
      <p:pic>
        <p:nvPicPr>
          <p:cNvPr id="6" name="Grafik 5">
            <a:extLst>
              <a:ext uri="{FF2B5EF4-FFF2-40B4-BE49-F238E27FC236}">
                <a16:creationId xmlns:a16="http://schemas.microsoft.com/office/drawing/2014/main" id="{00A49AEA-7ADF-4FA8-ABFC-B76BD294F478}"/>
              </a:ext>
            </a:extLst>
          </p:cNvPr>
          <p:cNvPicPr>
            <a:picLocks noChangeAspect="1"/>
          </p:cNvPicPr>
          <p:nvPr/>
        </p:nvPicPr>
        <p:blipFill>
          <a:blip r:embed="rId2"/>
          <a:stretch>
            <a:fillRect/>
          </a:stretch>
        </p:blipFill>
        <p:spPr>
          <a:xfrm>
            <a:off x="4367695" y="147667"/>
            <a:ext cx="7370142" cy="667312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Flight Number vs. Launch Site 2</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23</a:t>
            </a:fld>
            <a:endParaRPr lang="en-US" sz="1100">
              <a:solidFill>
                <a:schemeClr val="tx1">
                  <a:lumMod val="50000"/>
                  <a:lumOff val="50000"/>
                </a:schemeClr>
              </a:solidFill>
              <a:latin typeface="+mn-lt"/>
            </a:endParaRPr>
          </a:p>
        </p:txBody>
      </p:sp>
      <p:sp>
        <p:nvSpPr>
          <p:cNvPr id="2" name="Textfeld 1">
            <a:extLst>
              <a:ext uri="{FF2B5EF4-FFF2-40B4-BE49-F238E27FC236}">
                <a16:creationId xmlns:a16="http://schemas.microsoft.com/office/drawing/2014/main" id="{D552F8D7-4515-15FB-F667-8BA19AE1D720}"/>
              </a:ext>
            </a:extLst>
          </p:cNvPr>
          <p:cNvSpPr txBox="1"/>
          <p:nvPr/>
        </p:nvSpPr>
        <p:spPr>
          <a:xfrm>
            <a:off x="4367696" y="981307"/>
            <a:ext cx="7173816" cy="3416320"/>
          </a:xfrm>
          <a:prstGeom prst="rect">
            <a:avLst/>
          </a:prstGeom>
          <a:noFill/>
        </p:spPr>
        <p:txBody>
          <a:bodyPr wrap="square" rtlCol="0">
            <a:spAutoFit/>
          </a:bodyPr>
          <a:lstStyle/>
          <a:p>
            <a:pPr marL="285750" indent="-285750">
              <a:buFont typeface="Arial" panose="020B0604020202020204" pitchFamily="34" charset="0"/>
              <a:buChar char="•"/>
            </a:pPr>
            <a:r>
              <a:rPr lang="en-US" sz="5400" dirty="0"/>
              <a:t>On the foil, you can see that by increasing the flight number, more rockets are landing.</a:t>
            </a:r>
            <a:endParaRPr lang="de-DE" sz="5400" dirty="0"/>
          </a:p>
        </p:txBody>
      </p:sp>
    </p:spTree>
    <p:extLst>
      <p:ext uri="{BB962C8B-B14F-4D97-AF65-F5344CB8AC3E}">
        <p14:creationId xmlns:p14="http://schemas.microsoft.com/office/powerpoint/2010/main" val="3758315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dirty="0">
                <a:solidFill>
                  <a:srgbClr val="FFFFFF"/>
                </a:solidFill>
                <a:latin typeface="+mj-lt"/>
                <a:ea typeface="+mj-ea"/>
                <a:cs typeface="+mj-cs"/>
              </a:rPr>
              <a:t>Payload Mass</a:t>
            </a:r>
            <a:r>
              <a:rPr lang="en-US" kern="1200" dirty="0">
                <a:solidFill>
                  <a:srgbClr val="FFFFFF"/>
                </a:solidFill>
                <a:latin typeface="+mj-lt"/>
                <a:ea typeface="+mj-ea"/>
                <a:cs typeface="+mj-cs"/>
              </a:rPr>
              <a:t> vs. Launch Site 1</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24</a:t>
            </a:fld>
            <a:endParaRPr lang="en-US" sz="1100">
              <a:solidFill>
                <a:schemeClr val="tx1">
                  <a:lumMod val="50000"/>
                  <a:lumOff val="50000"/>
                </a:schemeClr>
              </a:solidFill>
              <a:latin typeface="+mn-lt"/>
            </a:endParaRPr>
          </a:p>
        </p:txBody>
      </p:sp>
      <p:pic>
        <p:nvPicPr>
          <p:cNvPr id="3" name="Grafik 2">
            <a:extLst>
              <a:ext uri="{FF2B5EF4-FFF2-40B4-BE49-F238E27FC236}">
                <a16:creationId xmlns:a16="http://schemas.microsoft.com/office/drawing/2014/main" id="{A0B6343D-6ED0-3278-76FB-705611716585}"/>
              </a:ext>
            </a:extLst>
          </p:cNvPr>
          <p:cNvPicPr>
            <a:picLocks noChangeAspect="1"/>
          </p:cNvPicPr>
          <p:nvPr/>
        </p:nvPicPr>
        <p:blipFill>
          <a:blip r:embed="rId2"/>
          <a:stretch>
            <a:fillRect/>
          </a:stretch>
        </p:blipFill>
        <p:spPr>
          <a:xfrm>
            <a:off x="4134810" y="157249"/>
            <a:ext cx="7432649" cy="6578088"/>
          </a:xfrm>
          <a:prstGeom prst="rect">
            <a:avLst/>
          </a:prstGeom>
        </p:spPr>
      </p:pic>
    </p:spTree>
    <p:extLst>
      <p:ext uri="{BB962C8B-B14F-4D97-AF65-F5344CB8AC3E}">
        <p14:creationId xmlns:p14="http://schemas.microsoft.com/office/powerpoint/2010/main" val="3924886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dirty="0">
                <a:solidFill>
                  <a:srgbClr val="FFFFFF"/>
                </a:solidFill>
                <a:latin typeface="+mj-lt"/>
                <a:ea typeface="+mj-ea"/>
                <a:cs typeface="+mj-cs"/>
              </a:rPr>
              <a:t>Payload Mass</a:t>
            </a:r>
            <a:r>
              <a:rPr lang="en-US" kern="1200" dirty="0">
                <a:solidFill>
                  <a:srgbClr val="FFFFFF"/>
                </a:solidFill>
                <a:latin typeface="+mj-lt"/>
                <a:ea typeface="+mj-ea"/>
                <a:cs typeface="+mj-cs"/>
              </a:rPr>
              <a:t> vs. Launch Site 2</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25</a:t>
            </a:fld>
            <a:endParaRPr lang="en-US" sz="1100">
              <a:solidFill>
                <a:schemeClr val="tx1">
                  <a:lumMod val="50000"/>
                  <a:lumOff val="50000"/>
                </a:schemeClr>
              </a:solidFill>
              <a:latin typeface="+mn-lt"/>
            </a:endParaRPr>
          </a:p>
        </p:txBody>
      </p:sp>
      <p:sp>
        <p:nvSpPr>
          <p:cNvPr id="2" name="Textfeld 1">
            <a:extLst>
              <a:ext uri="{FF2B5EF4-FFF2-40B4-BE49-F238E27FC236}">
                <a16:creationId xmlns:a16="http://schemas.microsoft.com/office/drawing/2014/main" id="{B08384B3-D7A7-F73A-CC1C-781AE6A92382}"/>
              </a:ext>
            </a:extLst>
          </p:cNvPr>
          <p:cNvSpPr txBox="1"/>
          <p:nvPr/>
        </p:nvSpPr>
        <p:spPr>
          <a:xfrm>
            <a:off x="4504548" y="1059366"/>
            <a:ext cx="6981208" cy="4247317"/>
          </a:xfrm>
          <a:prstGeom prst="rect">
            <a:avLst/>
          </a:prstGeom>
          <a:noFill/>
        </p:spPr>
        <p:txBody>
          <a:bodyPr wrap="square" rtlCol="0">
            <a:spAutoFit/>
          </a:bodyPr>
          <a:lstStyle/>
          <a:p>
            <a:r>
              <a:rPr lang="en-US" sz="5400" dirty="0"/>
              <a:t>On the foil, you can see that by increasing the Payload Mass, more rockets are landing.</a:t>
            </a:r>
            <a:endParaRPr lang="de-DE" sz="5400" dirty="0"/>
          </a:p>
          <a:p>
            <a:endParaRPr lang="de-DE" sz="5400" dirty="0"/>
          </a:p>
        </p:txBody>
      </p:sp>
    </p:spTree>
    <p:extLst>
      <p:ext uri="{BB962C8B-B14F-4D97-AF65-F5344CB8AC3E}">
        <p14:creationId xmlns:p14="http://schemas.microsoft.com/office/powerpoint/2010/main" val="224456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4400" dirty="0">
                <a:solidFill>
                  <a:srgbClr val="FFFFFF"/>
                </a:solidFill>
                <a:latin typeface="+mj-lt"/>
                <a:ea typeface="+mj-ea"/>
                <a:cs typeface="+mj-cs"/>
              </a:rPr>
              <a:t>Success rate vs orbit type 1</a:t>
            </a:r>
            <a:endParaRPr lang="en-US" sz="4400" kern="1200" dirty="0">
              <a:solidFill>
                <a:srgbClr val="FFFFFF"/>
              </a:solidFill>
              <a:latin typeface="+mj-lt"/>
              <a:ea typeface="+mj-ea"/>
              <a:cs typeface="+mj-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26</a:t>
            </a:fld>
            <a:endParaRPr lang="en-US" sz="1100">
              <a:solidFill>
                <a:schemeClr val="tx1">
                  <a:lumMod val="50000"/>
                  <a:lumOff val="50000"/>
                </a:schemeClr>
              </a:solidFill>
              <a:latin typeface="+mn-lt"/>
            </a:endParaRPr>
          </a:p>
        </p:txBody>
      </p:sp>
      <p:pic>
        <p:nvPicPr>
          <p:cNvPr id="6" name="Grafik 5">
            <a:extLst>
              <a:ext uri="{FF2B5EF4-FFF2-40B4-BE49-F238E27FC236}">
                <a16:creationId xmlns:a16="http://schemas.microsoft.com/office/drawing/2014/main" id="{A129F738-AE79-2AC6-4366-351DAEC4FE03}"/>
              </a:ext>
            </a:extLst>
          </p:cNvPr>
          <p:cNvPicPr>
            <a:picLocks noChangeAspect="1"/>
          </p:cNvPicPr>
          <p:nvPr/>
        </p:nvPicPr>
        <p:blipFill>
          <a:blip r:embed="rId2"/>
          <a:stretch>
            <a:fillRect/>
          </a:stretch>
        </p:blipFill>
        <p:spPr>
          <a:xfrm>
            <a:off x="4037826" y="407885"/>
            <a:ext cx="7961462" cy="6062506"/>
          </a:xfrm>
          <a:prstGeom prst="rect">
            <a:avLst/>
          </a:prstGeom>
        </p:spPr>
      </p:pic>
    </p:spTree>
    <p:extLst>
      <p:ext uri="{BB962C8B-B14F-4D97-AF65-F5344CB8AC3E}">
        <p14:creationId xmlns:p14="http://schemas.microsoft.com/office/powerpoint/2010/main" val="1944952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4400" dirty="0">
                <a:solidFill>
                  <a:srgbClr val="FFFFFF"/>
                </a:solidFill>
                <a:latin typeface="+mj-lt"/>
                <a:ea typeface="+mj-ea"/>
                <a:cs typeface="+mj-cs"/>
              </a:rPr>
              <a:t>Success rate vs orbit type </a:t>
            </a:r>
            <a:r>
              <a:rPr lang="en-US" sz="4400" kern="1200" dirty="0">
                <a:solidFill>
                  <a:srgbClr val="FFFFFF"/>
                </a:solidFill>
                <a:latin typeface="+mj-lt"/>
                <a:ea typeface="+mj-ea"/>
                <a:cs typeface="+mj-cs"/>
              </a:rPr>
              <a:t>2</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27</a:t>
            </a:fld>
            <a:endParaRPr lang="en-US" sz="1100">
              <a:solidFill>
                <a:schemeClr val="tx1">
                  <a:lumMod val="50000"/>
                  <a:lumOff val="50000"/>
                </a:schemeClr>
              </a:solidFill>
              <a:latin typeface="+mn-lt"/>
            </a:endParaRPr>
          </a:p>
        </p:txBody>
      </p:sp>
      <p:sp>
        <p:nvSpPr>
          <p:cNvPr id="2" name="Textfeld 1">
            <a:extLst>
              <a:ext uri="{FF2B5EF4-FFF2-40B4-BE49-F238E27FC236}">
                <a16:creationId xmlns:a16="http://schemas.microsoft.com/office/drawing/2014/main" id="{B08384B3-D7A7-F73A-CC1C-781AE6A92382}"/>
              </a:ext>
            </a:extLst>
          </p:cNvPr>
          <p:cNvSpPr txBox="1"/>
          <p:nvPr/>
        </p:nvSpPr>
        <p:spPr>
          <a:xfrm>
            <a:off x="4504548" y="1059366"/>
            <a:ext cx="6981208" cy="6940361"/>
          </a:xfrm>
          <a:prstGeom prst="rect">
            <a:avLst/>
          </a:prstGeom>
          <a:noFill/>
        </p:spPr>
        <p:txBody>
          <a:bodyPr wrap="square" rtlCol="0">
            <a:spAutoFit/>
          </a:bodyPr>
          <a:lstStyle/>
          <a:p>
            <a:pPr marL="685800" indent="-685800">
              <a:spcAft>
                <a:spcPts val="600"/>
              </a:spcAft>
              <a:buFont typeface="Arial" panose="020B0604020202020204" pitchFamily="34" charset="0"/>
              <a:buChar char="•"/>
            </a:pPr>
            <a:r>
              <a:rPr lang="en-US" sz="4400" dirty="0"/>
              <a:t>On the foil, you can see that the success rate is the highest by the orbit types:</a:t>
            </a:r>
          </a:p>
          <a:p>
            <a:pPr marL="1143000" lvl="1" indent="-685800">
              <a:buFont typeface="Arial" panose="020B0604020202020204" pitchFamily="34" charset="0"/>
              <a:buChar char="•"/>
            </a:pPr>
            <a:r>
              <a:rPr lang="en-US" sz="4400" dirty="0"/>
              <a:t>ES-L1</a:t>
            </a:r>
          </a:p>
          <a:p>
            <a:pPr marL="1143000" lvl="1" indent="-685800">
              <a:buFont typeface="Arial" panose="020B0604020202020204" pitchFamily="34" charset="0"/>
              <a:buChar char="•"/>
            </a:pPr>
            <a:r>
              <a:rPr lang="en-US" sz="4400" dirty="0"/>
              <a:t>GEO</a:t>
            </a:r>
          </a:p>
          <a:p>
            <a:pPr marL="1143000" lvl="1" indent="-685800">
              <a:buFont typeface="Arial" panose="020B0604020202020204" pitchFamily="34" charset="0"/>
              <a:buChar char="•"/>
            </a:pPr>
            <a:r>
              <a:rPr lang="en-US" sz="4400" dirty="0"/>
              <a:t>HEO</a:t>
            </a:r>
          </a:p>
          <a:p>
            <a:pPr marL="1143000" lvl="1" indent="-685800">
              <a:buFont typeface="Arial" panose="020B0604020202020204" pitchFamily="34" charset="0"/>
              <a:buChar char="•"/>
            </a:pPr>
            <a:r>
              <a:rPr lang="en-US" sz="4400" dirty="0"/>
              <a:t>SSO</a:t>
            </a:r>
          </a:p>
          <a:p>
            <a:pPr marL="1143000" lvl="1" indent="-685800">
              <a:buFont typeface="Arial" panose="020B0604020202020204" pitchFamily="34" charset="0"/>
              <a:buChar char="•"/>
            </a:pPr>
            <a:endParaRPr lang="en-US" sz="4400" dirty="0"/>
          </a:p>
          <a:p>
            <a:pPr marL="1143000" lvl="1" indent="-685800">
              <a:buFont typeface="Arial" panose="020B0604020202020204" pitchFamily="34" charset="0"/>
              <a:buChar char="•"/>
            </a:pPr>
            <a:endParaRPr lang="de-DE" sz="4400" dirty="0"/>
          </a:p>
          <a:p>
            <a:endParaRPr lang="de-DE" sz="4400" dirty="0"/>
          </a:p>
        </p:txBody>
      </p:sp>
    </p:spTree>
    <p:extLst>
      <p:ext uri="{BB962C8B-B14F-4D97-AF65-F5344CB8AC3E}">
        <p14:creationId xmlns:p14="http://schemas.microsoft.com/office/powerpoint/2010/main" val="2760921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Orbit type vs Flight- number 1</a:t>
            </a:r>
          </a:p>
        </p:txBody>
      </p:sp>
      <p:pic>
        <p:nvPicPr>
          <p:cNvPr id="6" name="Grafik 5">
            <a:extLst>
              <a:ext uri="{FF2B5EF4-FFF2-40B4-BE49-F238E27FC236}">
                <a16:creationId xmlns:a16="http://schemas.microsoft.com/office/drawing/2014/main" id="{39B1307A-03B3-F5C6-EB93-95D9F16AFD6D}"/>
              </a:ext>
            </a:extLst>
          </p:cNvPr>
          <p:cNvPicPr>
            <a:picLocks noChangeAspect="1"/>
          </p:cNvPicPr>
          <p:nvPr/>
        </p:nvPicPr>
        <p:blipFill>
          <a:blip r:embed="rId2"/>
          <a:stretch>
            <a:fillRect/>
          </a:stretch>
        </p:blipFill>
        <p:spPr>
          <a:xfrm>
            <a:off x="4495807" y="207649"/>
            <a:ext cx="7238990" cy="644270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014411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266000" y="1725111"/>
            <a:ext cx="3201366" cy="338749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6000" dirty="0">
                <a:solidFill>
                  <a:srgbClr val="FFFFFF"/>
                </a:solidFill>
                <a:latin typeface="+mj-lt"/>
                <a:ea typeface="+mj-ea"/>
                <a:cs typeface="+mj-cs"/>
              </a:rPr>
              <a:t>Orbit type vs Flight- number 2</a:t>
            </a:r>
            <a:endParaRPr lang="en-US" sz="6000" kern="1200" dirty="0">
              <a:solidFill>
                <a:srgbClr val="FFFFFF"/>
              </a:solidFill>
              <a:latin typeface="+mj-lt"/>
              <a:ea typeface="+mj-ea"/>
              <a:cs typeface="+mj-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29</a:t>
            </a:fld>
            <a:endParaRPr lang="en-US" sz="1100">
              <a:solidFill>
                <a:schemeClr val="tx1">
                  <a:lumMod val="50000"/>
                  <a:lumOff val="50000"/>
                </a:schemeClr>
              </a:solidFill>
              <a:latin typeface="+mn-lt"/>
            </a:endParaRPr>
          </a:p>
        </p:txBody>
      </p:sp>
      <p:sp>
        <p:nvSpPr>
          <p:cNvPr id="2" name="Textfeld 1">
            <a:extLst>
              <a:ext uri="{FF2B5EF4-FFF2-40B4-BE49-F238E27FC236}">
                <a16:creationId xmlns:a16="http://schemas.microsoft.com/office/drawing/2014/main" id="{B08384B3-D7A7-F73A-CC1C-781AE6A92382}"/>
              </a:ext>
            </a:extLst>
          </p:cNvPr>
          <p:cNvSpPr txBox="1"/>
          <p:nvPr/>
        </p:nvSpPr>
        <p:spPr>
          <a:xfrm>
            <a:off x="4485928" y="200722"/>
            <a:ext cx="6981208" cy="7771358"/>
          </a:xfrm>
          <a:prstGeom prst="rect">
            <a:avLst/>
          </a:prstGeom>
          <a:noFill/>
        </p:spPr>
        <p:txBody>
          <a:bodyPr wrap="square" rtlCol="0">
            <a:spAutoFit/>
          </a:bodyPr>
          <a:lstStyle/>
          <a:p>
            <a:pPr marL="571500" indent="-571500">
              <a:spcAft>
                <a:spcPts val="600"/>
              </a:spcAft>
              <a:buFont typeface="Arial" panose="020B0604020202020204" pitchFamily="34" charset="0"/>
              <a:buChar char="•"/>
            </a:pPr>
            <a:r>
              <a:rPr lang="en-US" sz="3800" dirty="0"/>
              <a:t>On the foil, you can see that most flights go to:</a:t>
            </a:r>
          </a:p>
          <a:p>
            <a:pPr marL="1143000" lvl="1" indent="-685800">
              <a:buFont typeface="Arial" panose="020B0604020202020204" pitchFamily="34" charset="0"/>
              <a:buChar char="•"/>
            </a:pPr>
            <a:r>
              <a:rPr lang="en-US" sz="3800" dirty="0"/>
              <a:t>ISS</a:t>
            </a:r>
          </a:p>
          <a:p>
            <a:pPr marL="1143000" lvl="1" indent="-685800">
              <a:buFont typeface="Arial" panose="020B0604020202020204" pitchFamily="34" charset="0"/>
              <a:buChar char="•"/>
            </a:pPr>
            <a:r>
              <a:rPr lang="en-US" sz="3800" dirty="0"/>
              <a:t>GTO</a:t>
            </a:r>
          </a:p>
          <a:p>
            <a:pPr marL="685800" indent="-685800">
              <a:buFont typeface="Arial" panose="020B0604020202020204" pitchFamily="34" charset="0"/>
              <a:buChar char="•"/>
            </a:pPr>
            <a:r>
              <a:rPr lang="en-US" sz="3800" dirty="0"/>
              <a:t>The following orbit stations have a small percentage of failed landings:</a:t>
            </a:r>
          </a:p>
          <a:p>
            <a:pPr marL="1143000" lvl="1" indent="-685800">
              <a:buFont typeface="Arial" panose="020B0604020202020204" pitchFamily="34" charset="0"/>
              <a:buChar char="•"/>
            </a:pPr>
            <a:r>
              <a:rPr lang="en-US" sz="3800" dirty="0"/>
              <a:t>LEO</a:t>
            </a:r>
          </a:p>
          <a:p>
            <a:pPr marL="1143000" lvl="1" indent="-685800">
              <a:buFont typeface="Arial" panose="020B0604020202020204" pitchFamily="34" charset="0"/>
              <a:buChar char="•"/>
            </a:pPr>
            <a:r>
              <a:rPr lang="en-US" sz="3800" dirty="0"/>
              <a:t>ISS</a:t>
            </a:r>
          </a:p>
          <a:p>
            <a:pPr marL="1143000" lvl="1" indent="-685800">
              <a:buFont typeface="Arial" panose="020B0604020202020204" pitchFamily="34" charset="0"/>
              <a:buChar char="•"/>
            </a:pPr>
            <a:r>
              <a:rPr lang="en-US" sz="3800" dirty="0"/>
              <a:t>PO</a:t>
            </a:r>
          </a:p>
          <a:p>
            <a:pPr marL="1143000" lvl="1" indent="-685800">
              <a:buFont typeface="Arial" panose="020B0604020202020204" pitchFamily="34" charset="0"/>
              <a:buChar char="•"/>
            </a:pPr>
            <a:r>
              <a:rPr lang="en-US" sz="3800" dirty="0"/>
              <a:t>VLEO</a:t>
            </a:r>
          </a:p>
          <a:p>
            <a:pPr marL="1143000" lvl="1" indent="-685800">
              <a:buFont typeface="Arial" panose="020B0604020202020204" pitchFamily="34" charset="0"/>
              <a:buChar char="•"/>
            </a:pPr>
            <a:endParaRPr lang="de-DE" sz="3800" dirty="0"/>
          </a:p>
          <a:p>
            <a:endParaRPr lang="de-DE" sz="3800" dirty="0"/>
          </a:p>
        </p:txBody>
      </p:sp>
    </p:spTree>
    <p:extLst>
      <p:ext uri="{BB962C8B-B14F-4D97-AF65-F5344CB8AC3E}">
        <p14:creationId xmlns:p14="http://schemas.microsoft.com/office/powerpoint/2010/main" val="2065403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3600" dirty="0">
                <a:solidFill>
                  <a:schemeClr val="tx1"/>
                </a:solidFill>
                <a:latin typeface="+mn-lt"/>
              </a:rPr>
              <a:t>Data Collection</a:t>
            </a:r>
          </a:p>
          <a:p>
            <a:pPr lvl="1">
              <a:spcBef>
                <a:spcPts val="1400"/>
              </a:spcBef>
              <a:buFont typeface="Arial" panose="020B0604020202020204" pitchFamily="34" charset="0"/>
              <a:buChar char="•"/>
            </a:pPr>
            <a:r>
              <a:rPr lang="en-US" sz="3600" dirty="0">
                <a:solidFill>
                  <a:schemeClr val="tx1"/>
                </a:solidFill>
                <a:latin typeface="+mn-lt"/>
              </a:rPr>
              <a:t>with the SpaceX API </a:t>
            </a:r>
          </a:p>
          <a:p>
            <a:pPr lvl="1">
              <a:spcBef>
                <a:spcPts val="1400"/>
              </a:spcBef>
              <a:buFont typeface="Arial" panose="020B0604020202020204" pitchFamily="34" charset="0"/>
              <a:buChar char="•"/>
            </a:pPr>
            <a:r>
              <a:rPr lang="en-US" sz="3600" dirty="0">
                <a:solidFill>
                  <a:schemeClr val="tx1"/>
                </a:solidFill>
                <a:latin typeface="+mn-lt"/>
              </a:rPr>
              <a:t>Web scraping from Wikipedia</a:t>
            </a:r>
          </a:p>
          <a:p>
            <a:pPr lvl="2">
              <a:spcBef>
                <a:spcPts val="1400"/>
              </a:spcBef>
              <a:buFont typeface="Arial" panose="020B0604020202020204" pitchFamily="34" charset="0"/>
              <a:buChar char="•"/>
            </a:pPr>
            <a:r>
              <a:rPr lang="en-US" sz="3600" dirty="0">
                <a:solidFill>
                  <a:schemeClr val="tx1"/>
                </a:solidFill>
                <a:latin typeface="+mn-lt"/>
              </a:rPr>
              <a:t>Summary: Achieve 87% accuracy in data recovery</a:t>
            </a:r>
          </a:p>
          <a:p>
            <a:pPr>
              <a:spcBef>
                <a:spcPts val="1400"/>
              </a:spcBef>
              <a:buFont typeface="Arial" panose="020B0604020202020204" pitchFamily="34" charset="0"/>
              <a:buChar char="•"/>
            </a:pPr>
            <a:r>
              <a:rPr lang="en-US" sz="3600" dirty="0">
                <a:solidFill>
                  <a:schemeClr val="tx1"/>
                </a:solidFill>
                <a:latin typeface="+mn-lt"/>
              </a:rPr>
              <a:t>Data Wrangling</a:t>
            </a:r>
          </a:p>
          <a:p>
            <a:pPr lvl="1">
              <a:spcBef>
                <a:spcPts val="1400"/>
              </a:spcBef>
              <a:buFont typeface="Arial" panose="020B0604020202020204" pitchFamily="34" charset="0"/>
              <a:buChar char="•"/>
            </a:pPr>
            <a:r>
              <a:rPr lang="en-US" sz="3600" dirty="0">
                <a:solidFill>
                  <a:schemeClr val="tx1"/>
                </a:solidFill>
                <a:latin typeface="+mn-lt"/>
              </a:rPr>
              <a:t>Prepare the Data for Analysis and Prediction</a:t>
            </a:r>
          </a:p>
          <a:p>
            <a:pPr>
              <a:spcBef>
                <a:spcPts val="1400"/>
              </a:spcBef>
              <a:buFont typeface="Arial" panose="020B0604020202020204" pitchFamily="34" charset="0"/>
              <a:buChar cha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orbit type 1</a:t>
            </a:r>
          </a:p>
        </p:txBody>
      </p:sp>
      <p:pic>
        <p:nvPicPr>
          <p:cNvPr id="6" name="Grafik 5">
            <a:extLst>
              <a:ext uri="{FF2B5EF4-FFF2-40B4-BE49-F238E27FC236}">
                <a16:creationId xmlns:a16="http://schemas.microsoft.com/office/drawing/2014/main" id="{A30ABD09-8C2B-56FD-69E0-E5B11189B800}"/>
              </a:ext>
            </a:extLst>
          </p:cNvPr>
          <p:cNvPicPr>
            <a:picLocks noChangeAspect="1"/>
          </p:cNvPicPr>
          <p:nvPr/>
        </p:nvPicPr>
        <p:blipFill>
          <a:blip r:embed="rId2"/>
          <a:stretch>
            <a:fillRect/>
          </a:stretch>
        </p:blipFill>
        <p:spPr>
          <a:xfrm>
            <a:off x="4601043" y="274953"/>
            <a:ext cx="6930916" cy="622049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416211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5400" dirty="0">
                <a:solidFill>
                  <a:srgbClr val="FFFFFF"/>
                </a:solidFill>
                <a:latin typeface="+mj-lt"/>
                <a:ea typeface="+mj-ea"/>
                <a:cs typeface="+mj-cs"/>
              </a:rPr>
              <a:t>Payload vs orbit type </a:t>
            </a:r>
            <a:r>
              <a:rPr lang="en-US" sz="5400" kern="1200" dirty="0">
                <a:solidFill>
                  <a:srgbClr val="FFFFFF"/>
                </a:solidFill>
                <a:latin typeface="+mj-lt"/>
                <a:ea typeface="+mj-ea"/>
                <a:cs typeface="+mj-cs"/>
              </a:rPr>
              <a:t>2</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31</a:t>
            </a:fld>
            <a:endParaRPr lang="en-US" sz="1100">
              <a:solidFill>
                <a:schemeClr val="tx1">
                  <a:lumMod val="50000"/>
                  <a:lumOff val="50000"/>
                </a:schemeClr>
              </a:solidFill>
              <a:latin typeface="+mn-lt"/>
            </a:endParaRPr>
          </a:p>
        </p:txBody>
      </p:sp>
      <p:sp>
        <p:nvSpPr>
          <p:cNvPr id="2" name="Textfeld 1">
            <a:extLst>
              <a:ext uri="{FF2B5EF4-FFF2-40B4-BE49-F238E27FC236}">
                <a16:creationId xmlns:a16="http://schemas.microsoft.com/office/drawing/2014/main" id="{B08384B3-D7A7-F73A-CC1C-781AE6A92382}"/>
              </a:ext>
            </a:extLst>
          </p:cNvPr>
          <p:cNvSpPr txBox="1"/>
          <p:nvPr/>
        </p:nvSpPr>
        <p:spPr>
          <a:xfrm>
            <a:off x="4622781" y="291116"/>
            <a:ext cx="6981208" cy="6324808"/>
          </a:xfrm>
          <a:prstGeom prst="rect">
            <a:avLst/>
          </a:prstGeom>
          <a:noFill/>
        </p:spPr>
        <p:txBody>
          <a:bodyPr wrap="square" rtlCol="0">
            <a:spAutoFit/>
          </a:bodyPr>
          <a:lstStyle/>
          <a:p>
            <a:pPr marL="685800" indent="-685800">
              <a:spcAft>
                <a:spcPts val="600"/>
              </a:spcAft>
              <a:buFont typeface="Arial" panose="020B0604020202020204" pitchFamily="34" charset="0"/>
              <a:buChar char="•"/>
            </a:pPr>
            <a:r>
              <a:rPr lang="en-US" sz="4000" dirty="0"/>
              <a:t>On the foil, you can see that payload mass tends to increase with certain orbits like GTO and GEO, while successful landings (Class 1) are more frequent in lower payload masses across various orbits</a:t>
            </a:r>
          </a:p>
          <a:p>
            <a:pPr marL="1143000" lvl="1" indent="-685800">
              <a:buFont typeface="Arial" panose="020B0604020202020204" pitchFamily="34" charset="0"/>
              <a:buChar char="•"/>
            </a:pPr>
            <a:endParaRPr lang="de-DE" sz="4000" dirty="0"/>
          </a:p>
          <a:p>
            <a:endParaRPr lang="de-DE" sz="4000" dirty="0"/>
          </a:p>
        </p:txBody>
      </p:sp>
    </p:spTree>
    <p:extLst>
      <p:ext uri="{BB962C8B-B14F-4D97-AF65-F5344CB8AC3E}">
        <p14:creationId xmlns:p14="http://schemas.microsoft.com/office/powerpoint/2010/main" val="3392329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B815858C-51EE-E916-4C01-60560CB5456D}"/>
              </a:ext>
            </a:extLst>
          </p:cNvPr>
          <p:cNvPicPr>
            <a:picLocks noChangeAspect="1"/>
          </p:cNvPicPr>
          <p:nvPr/>
        </p:nvPicPr>
        <p:blipFill>
          <a:blip r:embed="rId2"/>
          <a:stretch>
            <a:fillRect/>
          </a:stretch>
        </p:blipFill>
        <p:spPr>
          <a:xfrm>
            <a:off x="3971318" y="289932"/>
            <a:ext cx="7756858" cy="5875820"/>
          </a:xfrm>
          <a:prstGeom prst="rect">
            <a:avLst/>
          </a:prstGeom>
        </p:spPr>
      </p:pic>
      <p:sp>
        <p:nvSpPr>
          <p:cNvPr id="42" name="Rectangle 4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30458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33</a:t>
            </a:fld>
            <a:endParaRPr lang="en-US" sz="1100">
              <a:solidFill>
                <a:schemeClr val="tx1">
                  <a:lumMod val="50000"/>
                  <a:lumOff val="50000"/>
                </a:schemeClr>
              </a:solidFill>
              <a:latin typeface="+mn-lt"/>
            </a:endParaRPr>
          </a:p>
        </p:txBody>
      </p:sp>
      <p:sp>
        <p:nvSpPr>
          <p:cNvPr id="2" name="Textfeld 1">
            <a:extLst>
              <a:ext uri="{FF2B5EF4-FFF2-40B4-BE49-F238E27FC236}">
                <a16:creationId xmlns:a16="http://schemas.microsoft.com/office/drawing/2014/main" id="{C08EF38C-2306-DDCA-E754-E87369E34C84}"/>
              </a:ext>
            </a:extLst>
          </p:cNvPr>
          <p:cNvSpPr txBox="1"/>
          <p:nvPr/>
        </p:nvSpPr>
        <p:spPr>
          <a:xfrm>
            <a:off x="4485025" y="889508"/>
            <a:ext cx="6981208" cy="4939814"/>
          </a:xfrm>
          <a:prstGeom prst="rect">
            <a:avLst/>
          </a:prstGeom>
          <a:noFill/>
        </p:spPr>
        <p:txBody>
          <a:bodyPr wrap="square" rtlCol="0">
            <a:spAutoFit/>
          </a:bodyPr>
          <a:lstStyle/>
          <a:p>
            <a:pPr marL="685800" indent="-685800">
              <a:spcAft>
                <a:spcPts val="600"/>
              </a:spcAft>
              <a:buFont typeface="Arial" panose="020B0604020202020204" pitchFamily="34" charset="0"/>
              <a:buChar char="•"/>
            </a:pPr>
            <a:r>
              <a:rPr lang="en-US" sz="5400" dirty="0"/>
              <a:t>On the foil, you can see that the success rate increases over the years, with break in 2018 and 2020.</a:t>
            </a:r>
            <a:endParaRPr lang="de-DE" sz="5400" dirty="0"/>
          </a:p>
          <a:p>
            <a:endParaRPr lang="de-DE" sz="4000" dirty="0"/>
          </a:p>
        </p:txBody>
      </p:sp>
    </p:spTree>
    <p:extLst>
      <p:ext uri="{BB962C8B-B14F-4D97-AF65-F5344CB8AC3E}">
        <p14:creationId xmlns:p14="http://schemas.microsoft.com/office/powerpoint/2010/main" val="1701852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All Launch Site Names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34</a:t>
            </a:fld>
            <a:endParaRPr lang="en-US" sz="1100">
              <a:solidFill>
                <a:srgbClr val="FFFFFF"/>
              </a:solidFill>
              <a:latin typeface="+mn-lt"/>
            </a:endParaRPr>
          </a:p>
        </p:txBody>
      </p:sp>
      <p:sp>
        <p:nvSpPr>
          <p:cNvPr id="2" name="Content Placeholder 4">
            <a:extLst>
              <a:ext uri="{FF2B5EF4-FFF2-40B4-BE49-F238E27FC236}">
                <a16:creationId xmlns:a16="http://schemas.microsoft.com/office/drawing/2014/main" id="{0A157E1D-A524-A166-2980-C28FFD89AB48}"/>
              </a:ext>
            </a:extLst>
          </p:cNvPr>
          <p:cNvSpPr txBox="1">
            <a:spLocks/>
          </p:cNvSpPr>
          <p:nvPr/>
        </p:nvSpPr>
        <p:spPr>
          <a:xfrm>
            <a:off x="257055" y="257358"/>
            <a:ext cx="4292644"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The launch sites are:</a:t>
            </a:r>
          </a:p>
          <a:p>
            <a:pPr lvl="1">
              <a:lnSpc>
                <a:spcPct val="100000"/>
              </a:lnSpc>
              <a:spcBef>
                <a:spcPts val="1400"/>
              </a:spcBef>
            </a:pPr>
            <a:r>
              <a:rPr lang="en-US" sz="2800" dirty="0">
                <a:solidFill>
                  <a:schemeClr val="accent3">
                    <a:lumMod val="25000"/>
                  </a:schemeClr>
                </a:solidFill>
                <a:latin typeface="Abadi" panose="020B0604020104020204" pitchFamily="34" charset="0"/>
              </a:rPr>
              <a:t>Cape Canaveral Space Force Station (CCAFS LC-40 and CCAFS SLC-40)</a:t>
            </a:r>
          </a:p>
          <a:p>
            <a:pPr lvl="1">
              <a:lnSpc>
                <a:spcPct val="100000"/>
              </a:lnSpc>
              <a:spcBef>
                <a:spcPts val="1400"/>
              </a:spcBef>
            </a:pPr>
            <a:r>
              <a:rPr lang="en-US" sz="2800" dirty="0">
                <a:solidFill>
                  <a:schemeClr val="accent3">
                    <a:lumMod val="25000"/>
                  </a:schemeClr>
                </a:solidFill>
                <a:latin typeface="Abadi" panose="020B0604020104020204" pitchFamily="34" charset="0"/>
              </a:rPr>
              <a:t>Vandenberg Space Force Base (VAFB SLC-4E)</a:t>
            </a:r>
          </a:p>
          <a:p>
            <a:pPr lvl="1">
              <a:lnSpc>
                <a:spcPct val="100000"/>
              </a:lnSpc>
              <a:spcBef>
                <a:spcPts val="1400"/>
              </a:spcBef>
            </a:pPr>
            <a:r>
              <a:rPr lang="en-US" sz="2800" dirty="0">
                <a:solidFill>
                  <a:schemeClr val="accent3">
                    <a:lumMod val="25000"/>
                  </a:schemeClr>
                </a:solidFill>
                <a:latin typeface="Abadi" panose="020B0604020104020204" pitchFamily="34" charset="0"/>
              </a:rPr>
              <a:t>Kennedy Space Center (KSC LC-39A)</a:t>
            </a:r>
          </a:p>
        </p:txBody>
      </p:sp>
      <p:pic>
        <p:nvPicPr>
          <p:cNvPr id="5" name="Grafik 4">
            <a:extLst>
              <a:ext uri="{FF2B5EF4-FFF2-40B4-BE49-F238E27FC236}">
                <a16:creationId xmlns:a16="http://schemas.microsoft.com/office/drawing/2014/main" id="{4CCA7062-A8B1-23F2-FAAA-2EEDA8BE2917}"/>
              </a:ext>
            </a:extLst>
          </p:cNvPr>
          <p:cNvPicPr>
            <a:picLocks noChangeAspect="1"/>
          </p:cNvPicPr>
          <p:nvPr/>
        </p:nvPicPr>
        <p:blipFill>
          <a:blip r:embed="rId3"/>
          <a:stretch>
            <a:fillRect/>
          </a:stretch>
        </p:blipFill>
        <p:spPr>
          <a:xfrm>
            <a:off x="6758783" y="1464816"/>
            <a:ext cx="2713026" cy="3537787"/>
          </a:xfrm>
          <a:prstGeom prst="rect">
            <a:avLst/>
          </a:prstGeom>
        </p:spPr>
      </p:pic>
      <p:pic>
        <p:nvPicPr>
          <p:cNvPr id="8" name="Grafik 7">
            <a:extLst>
              <a:ext uri="{FF2B5EF4-FFF2-40B4-BE49-F238E27FC236}">
                <a16:creationId xmlns:a16="http://schemas.microsoft.com/office/drawing/2014/main" id="{9BCA1E2A-5FF3-375C-3282-C698D899FAA9}"/>
              </a:ext>
            </a:extLst>
          </p:cNvPr>
          <p:cNvPicPr>
            <a:picLocks noChangeAspect="1"/>
          </p:cNvPicPr>
          <p:nvPr/>
        </p:nvPicPr>
        <p:blipFill>
          <a:blip r:embed="rId4"/>
          <a:stretch>
            <a:fillRect/>
          </a:stretch>
        </p:blipFill>
        <p:spPr>
          <a:xfrm>
            <a:off x="4677796" y="360516"/>
            <a:ext cx="7386109" cy="642953"/>
          </a:xfrm>
          <a:prstGeom prst="rect">
            <a:avLst/>
          </a:prstGeom>
        </p:spPr>
      </p:pic>
    </p:spTree>
    <p:extLst>
      <p:ext uri="{BB962C8B-B14F-4D97-AF65-F5344CB8AC3E}">
        <p14:creationId xmlns:p14="http://schemas.microsoft.com/office/powerpoint/2010/main" val="2974839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3" y="5490971"/>
            <a:ext cx="8979545"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FFFFFF"/>
                </a:solidFill>
                <a:latin typeface="+mj-lt"/>
                <a:ea typeface="+mj-ea"/>
                <a:cs typeface="+mj-cs"/>
              </a:rPr>
              <a:t>Launch Site Names Begin with 'CCA'</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35</a:t>
            </a:fld>
            <a:endParaRPr lang="en-US" sz="1100">
              <a:solidFill>
                <a:srgbClr val="FFFFFF"/>
              </a:solidFill>
              <a:latin typeface="+mn-lt"/>
            </a:endParaRPr>
          </a:p>
        </p:txBody>
      </p:sp>
      <p:sp>
        <p:nvSpPr>
          <p:cNvPr id="2" name="Content Placeholder 4">
            <a:extLst>
              <a:ext uri="{FF2B5EF4-FFF2-40B4-BE49-F238E27FC236}">
                <a16:creationId xmlns:a16="http://schemas.microsoft.com/office/drawing/2014/main" id="{0A157E1D-A524-A166-2980-C28FFD89AB48}"/>
              </a:ext>
            </a:extLst>
          </p:cNvPr>
          <p:cNvSpPr txBox="1">
            <a:spLocks/>
          </p:cNvSpPr>
          <p:nvPr/>
        </p:nvSpPr>
        <p:spPr>
          <a:xfrm>
            <a:off x="257054" y="2966223"/>
            <a:ext cx="11447265" cy="22789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4000" dirty="0">
                <a:solidFill>
                  <a:schemeClr val="accent3">
                    <a:lumMod val="25000"/>
                  </a:schemeClr>
                </a:solidFill>
                <a:latin typeface="Abadi" panose="020B0604020104020204" pitchFamily="34" charset="0"/>
              </a:rPr>
              <a:t>You can see that none of them have information about a positive landing outcome. They were all going to the LEO orbit station.</a:t>
            </a:r>
          </a:p>
        </p:txBody>
      </p:sp>
      <p:pic>
        <p:nvPicPr>
          <p:cNvPr id="6" name="Grafik 5">
            <a:extLst>
              <a:ext uri="{FF2B5EF4-FFF2-40B4-BE49-F238E27FC236}">
                <a16:creationId xmlns:a16="http://schemas.microsoft.com/office/drawing/2014/main" id="{D8413A84-D507-13FF-7053-34901E855D53}"/>
              </a:ext>
            </a:extLst>
          </p:cNvPr>
          <p:cNvPicPr>
            <a:picLocks noChangeAspect="1"/>
          </p:cNvPicPr>
          <p:nvPr/>
        </p:nvPicPr>
        <p:blipFill>
          <a:blip r:embed="rId3"/>
          <a:stretch>
            <a:fillRect/>
          </a:stretch>
        </p:blipFill>
        <p:spPr>
          <a:xfrm>
            <a:off x="2" y="902462"/>
            <a:ext cx="12192000" cy="1738710"/>
          </a:xfrm>
          <a:prstGeom prst="rect">
            <a:avLst/>
          </a:prstGeom>
        </p:spPr>
      </p:pic>
      <p:pic>
        <p:nvPicPr>
          <p:cNvPr id="9" name="Grafik 8">
            <a:extLst>
              <a:ext uri="{FF2B5EF4-FFF2-40B4-BE49-F238E27FC236}">
                <a16:creationId xmlns:a16="http://schemas.microsoft.com/office/drawing/2014/main" id="{037BEF5E-59F4-F84D-83CF-B694BA580B6E}"/>
              </a:ext>
            </a:extLst>
          </p:cNvPr>
          <p:cNvPicPr>
            <a:picLocks noChangeAspect="1"/>
          </p:cNvPicPr>
          <p:nvPr/>
        </p:nvPicPr>
        <p:blipFill>
          <a:blip r:embed="rId4"/>
          <a:stretch>
            <a:fillRect/>
          </a:stretch>
        </p:blipFill>
        <p:spPr>
          <a:xfrm>
            <a:off x="699713" y="207829"/>
            <a:ext cx="10639501" cy="566995"/>
          </a:xfrm>
          <a:prstGeom prst="rect">
            <a:avLst/>
          </a:prstGeom>
        </p:spPr>
      </p:pic>
    </p:spTree>
    <p:extLst>
      <p:ext uri="{BB962C8B-B14F-4D97-AF65-F5344CB8AC3E}">
        <p14:creationId xmlns:p14="http://schemas.microsoft.com/office/powerpoint/2010/main" val="3837708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dirty="0">
                <a:solidFill>
                  <a:srgbClr val="FFFFFF"/>
                </a:solidFill>
                <a:latin typeface="+mj-lt"/>
                <a:ea typeface="+mj-ea"/>
                <a:cs typeface="+mj-cs"/>
              </a:rPr>
              <a:t>Total Payload Mass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36</a:t>
            </a:fld>
            <a:endParaRPr lang="en-US" sz="1100">
              <a:solidFill>
                <a:srgbClr val="FFFFFF"/>
              </a:solidFill>
              <a:latin typeface="+mn-lt"/>
            </a:endParaRPr>
          </a:p>
        </p:txBody>
      </p:sp>
      <p:sp>
        <p:nvSpPr>
          <p:cNvPr id="2" name="Content Placeholder 4">
            <a:extLst>
              <a:ext uri="{FF2B5EF4-FFF2-40B4-BE49-F238E27FC236}">
                <a16:creationId xmlns:a16="http://schemas.microsoft.com/office/drawing/2014/main" id="{0A157E1D-A524-A166-2980-C28FFD89AB48}"/>
              </a:ext>
            </a:extLst>
          </p:cNvPr>
          <p:cNvSpPr txBox="1">
            <a:spLocks/>
          </p:cNvSpPr>
          <p:nvPr/>
        </p:nvSpPr>
        <p:spPr>
          <a:xfrm>
            <a:off x="446625" y="1735004"/>
            <a:ext cx="4292644"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4000" dirty="0">
                <a:solidFill>
                  <a:schemeClr val="accent3">
                    <a:lumMod val="25000"/>
                  </a:schemeClr>
                </a:solidFill>
                <a:latin typeface="Abadi" panose="020B0604020104020204" pitchFamily="34" charset="0"/>
              </a:rPr>
              <a:t>The total payload mass carried by boosters launched by NASA</a:t>
            </a:r>
          </a:p>
        </p:txBody>
      </p:sp>
      <p:pic>
        <p:nvPicPr>
          <p:cNvPr id="6" name="Grafik 5">
            <a:extLst>
              <a:ext uri="{FF2B5EF4-FFF2-40B4-BE49-F238E27FC236}">
                <a16:creationId xmlns:a16="http://schemas.microsoft.com/office/drawing/2014/main" id="{8DCC40F7-922E-FB25-5EA9-209BF347C186}"/>
              </a:ext>
            </a:extLst>
          </p:cNvPr>
          <p:cNvPicPr>
            <a:picLocks noChangeAspect="1"/>
          </p:cNvPicPr>
          <p:nvPr/>
        </p:nvPicPr>
        <p:blipFill>
          <a:blip r:embed="rId3"/>
          <a:stretch>
            <a:fillRect/>
          </a:stretch>
        </p:blipFill>
        <p:spPr>
          <a:xfrm>
            <a:off x="6548859" y="2353921"/>
            <a:ext cx="4736268" cy="1882740"/>
          </a:xfrm>
          <a:prstGeom prst="rect">
            <a:avLst/>
          </a:prstGeom>
        </p:spPr>
      </p:pic>
      <p:pic>
        <p:nvPicPr>
          <p:cNvPr id="9" name="Grafik 8">
            <a:extLst>
              <a:ext uri="{FF2B5EF4-FFF2-40B4-BE49-F238E27FC236}">
                <a16:creationId xmlns:a16="http://schemas.microsoft.com/office/drawing/2014/main" id="{4E23C934-C700-7B42-565B-871C28FF3F13}"/>
              </a:ext>
            </a:extLst>
          </p:cNvPr>
          <p:cNvPicPr>
            <a:picLocks noChangeAspect="1"/>
          </p:cNvPicPr>
          <p:nvPr/>
        </p:nvPicPr>
        <p:blipFill>
          <a:blip r:embed="rId4"/>
          <a:stretch>
            <a:fillRect/>
          </a:stretch>
        </p:blipFill>
        <p:spPr>
          <a:xfrm>
            <a:off x="65591" y="689321"/>
            <a:ext cx="12060808" cy="423186"/>
          </a:xfrm>
          <a:prstGeom prst="rect">
            <a:avLst/>
          </a:prstGeom>
        </p:spPr>
      </p:pic>
    </p:spTree>
    <p:extLst>
      <p:ext uri="{BB962C8B-B14F-4D97-AF65-F5344CB8AC3E}">
        <p14:creationId xmlns:p14="http://schemas.microsoft.com/office/powerpoint/2010/main" val="752395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9068754" cy="115920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dirty="0">
                <a:solidFill>
                  <a:srgbClr val="FFFFFF"/>
                </a:solidFill>
                <a:latin typeface="+mj-lt"/>
                <a:ea typeface="+mj-ea"/>
                <a:cs typeface="+mj-cs"/>
              </a:rPr>
              <a:t>Average Payload Mass by F9 v1.1</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37</a:t>
            </a:fld>
            <a:endParaRPr lang="en-US" sz="1100">
              <a:solidFill>
                <a:srgbClr val="FFFFFF"/>
              </a:solidFill>
              <a:latin typeface="+mn-lt"/>
            </a:endParaRPr>
          </a:p>
        </p:txBody>
      </p:sp>
      <p:sp>
        <p:nvSpPr>
          <p:cNvPr id="2" name="Content Placeholder 4">
            <a:extLst>
              <a:ext uri="{FF2B5EF4-FFF2-40B4-BE49-F238E27FC236}">
                <a16:creationId xmlns:a16="http://schemas.microsoft.com/office/drawing/2014/main" id="{0A157E1D-A524-A166-2980-C28FFD89AB48}"/>
              </a:ext>
            </a:extLst>
          </p:cNvPr>
          <p:cNvSpPr txBox="1">
            <a:spLocks/>
          </p:cNvSpPr>
          <p:nvPr/>
        </p:nvSpPr>
        <p:spPr>
          <a:xfrm>
            <a:off x="446625" y="1487320"/>
            <a:ext cx="4292644" cy="36422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4400" dirty="0">
                <a:solidFill>
                  <a:schemeClr val="accent3">
                    <a:lumMod val="25000"/>
                  </a:schemeClr>
                </a:solidFill>
                <a:latin typeface="Abadi" panose="020B0604020104020204" pitchFamily="34" charset="0"/>
              </a:rPr>
              <a:t>Average payload mass carried by booster version F9 v1.1</a:t>
            </a:r>
          </a:p>
        </p:txBody>
      </p:sp>
      <p:pic>
        <p:nvPicPr>
          <p:cNvPr id="5" name="Grafik 4">
            <a:extLst>
              <a:ext uri="{FF2B5EF4-FFF2-40B4-BE49-F238E27FC236}">
                <a16:creationId xmlns:a16="http://schemas.microsoft.com/office/drawing/2014/main" id="{5556BBEB-B23A-3A94-5510-47E2A9283E23}"/>
              </a:ext>
            </a:extLst>
          </p:cNvPr>
          <p:cNvPicPr>
            <a:picLocks noChangeAspect="1"/>
          </p:cNvPicPr>
          <p:nvPr/>
        </p:nvPicPr>
        <p:blipFill>
          <a:blip r:embed="rId3"/>
          <a:stretch>
            <a:fillRect/>
          </a:stretch>
        </p:blipFill>
        <p:spPr>
          <a:xfrm>
            <a:off x="5907452" y="2360146"/>
            <a:ext cx="5837923" cy="1163639"/>
          </a:xfrm>
          <a:prstGeom prst="rect">
            <a:avLst/>
          </a:prstGeom>
        </p:spPr>
      </p:pic>
      <p:pic>
        <p:nvPicPr>
          <p:cNvPr id="10" name="Grafik 9">
            <a:extLst>
              <a:ext uri="{FF2B5EF4-FFF2-40B4-BE49-F238E27FC236}">
                <a16:creationId xmlns:a16="http://schemas.microsoft.com/office/drawing/2014/main" id="{BBE85A6A-12FE-02C4-9684-208BBC76D19B}"/>
              </a:ext>
            </a:extLst>
          </p:cNvPr>
          <p:cNvPicPr>
            <a:picLocks noChangeAspect="1"/>
          </p:cNvPicPr>
          <p:nvPr/>
        </p:nvPicPr>
        <p:blipFill>
          <a:blip r:embed="rId4"/>
          <a:stretch>
            <a:fillRect/>
          </a:stretch>
        </p:blipFill>
        <p:spPr>
          <a:xfrm>
            <a:off x="699714" y="619817"/>
            <a:ext cx="11002911" cy="247685"/>
          </a:xfrm>
          <a:prstGeom prst="rect">
            <a:avLst/>
          </a:prstGeom>
        </p:spPr>
      </p:pic>
    </p:spTree>
    <p:extLst>
      <p:ext uri="{BB962C8B-B14F-4D97-AF65-F5344CB8AC3E}">
        <p14:creationId xmlns:p14="http://schemas.microsoft.com/office/powerpoint/2010/main" val="4028439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9068754" cy="115920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dirty="0">
                <a:solidFill>
                  <a:srgbClr val="FFFFFF"/>
                </a:solidFill>
                <a:latin typeface="+mj-lt"/>
                <a:ea typeface="+mj-ea"/>
                <a:cs typeface="+mj-cs"/>
              </a:rPr>
              <a:t>First Successful Ground Landing Date</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38</a:t>
            </a:fld>
            <a:endParaRPr lang="en-US" sz="1100">
              <a:solidFill>
                <a:srgbClr val="FFFFFF"/>
              </a:solidFill>
              <a:latin typeface="+mn-lt"/>
            </a:endParaRPr>
          </a:p>
        </p:txBody>
      </p:sp>
      <p:sp>
        <p:nvSpPr>
          <p:cNvPr id="2" name="Content Placeholder 4">
            <a:extLst>
              <a:ext uri="{FF2B5EF4-FFF2-40B4-BE49-F238E27FC236}">
                <a16:creationId xmlns:a16="http://schemas.microsoft.com/office/drawing/2014/main" id="{0A157E1D-A524-A166-2980-C28FFD89AB48}"/>
              </a:ext>
            </a:extLst>
          </p:cNvPr>
          <p:cNvSpPr txBox="1">
            <a:spLocks/>
          </p:cNvSpPr>
          <p:nvPr/>
        </p:nvSpPr>
        <p:spPr>
          <a:xfrm>
            <a:off x="446625" y="1487320"/>
            <a:ext cx="4292644" cy="36422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4000" dirty="0">
                <a:solidFill>
                  <a:schemeClr val="accent3">
                    <a:lumMod val="25000"/>
                  </a:schemeClr>
                </a:solidFill>
                <a:latin typeface="Abadi" panose="020B0604020104020204" pitchFamily="34" charset="0"/>
              </a:rPr>
              <a:t>The date when the first successful landing outcome in ground pad was achieved</a:t>
            </a:r>
          </a:p>
        </p:txBody>
      </p:sp>
      <p:pic>
        <p:nvPicPr>
          <p:cNvPr id="6" name="Grafik 5">
            <a:extLst>
              <a:ext uri="{FF2B5EF4-FFF2-40B4-BE49-F238E27FC236}">
                <a16:creationId xmlns:a16="http://schemas.microsoft.com/office/drawing/2014/main" id="{1ED509F9-63C0-3CCF-B96C-87210E466BD8}"/>
              </a:ext>
            </a:extLst>
          </p:cNvPr>
          <p:cNvPicPr>
            <a:picLocks noChangeAspect="1"/>
          </p:cNvPicPr>
          <p:nvPr/>
        </p:nvPicPr>
        <p:blipFill>
          <a:blip r:embed="rId3"/>
          <a:stretch>
            <a:fillRect/>
          </a:stretch>
        </p:blipFill>
        <p:spPr>
          <a:xfrm>
            <a:off x="5845236" y="2258973"/>
            <a:ext cx="5240799" cy="1454384"/>
          </a:xfrm>
          <a:prstGeom prst="rect">
            <a:avLst/>
          </a:prstGeom>
        </p:spPr>
      </p:pic>
      <p:pic>
        <p:nvPicPr>
          <p:cNvPr id="9" name="Grafik 8">
            <a:extLst>
              <a:ext uri="{FF2B5EF4-FFF2-40B4-BE49-F238E27FC236}">
                <a16:creationId xmlns:a16="http://schemas.microsoft.com/office/drawing/2014/main" id="{59AA4E87-72DC-3087-14F9-11E669A6E094}"/>
              </a:ext>
            </a:extLst>
          </p:cNvPr>
          <p:cNvPicPr>
            <a:picLocks noChangeAspect="1"/>
          </p:cNvPicPr>
          <p:nvPr/>
        </p:nvPicPr>
        <p:blipFill>
          <a:blip r:embed="rId4"/>
          <a:stretch>
            <a:fillRect/>
          </a:stretch>
        </p:blipFill>
        <p:spPr>
          <a:xfrm>
            <a:off x="50646" y="397887"/>
            <a:ext cx="12090697" cy="487733"/>
          </a:xfrm>
          <a:prstGeom prst="rect">
            <a:avLst/>
          </a:prstGeom>
        </p:spPr>
      </p:pic>
    </p:spTree>
    <p:extLst>
      <p:ext uri="{BB962C8B-B14F-4D97-AF65-F5344CB8AC3E}">
        <p14:creationId xmlns:p14="http://schemas.microsoft.com/office/powerpoint/2010/main" val="4025606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10752588" cy="115920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dirty="0">
                <a:solidFill>
                  <a:srgbClr val="FFFFFF"/>
                </a:solidFill>
                <a:latin typeface="+mj-lt"/>
                <a:ea typeface="+mj-ea"/>
                <a:cs typeface="+mj-cs"/>
              </a:rPr>
              <a:t>Successful Drone Ship Landing with Payload between 4000 and 6000</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39</a:t>
            </a:fld>
            <a:endParaRPr lang="en-US" sz="1100">
              <a:solidFill>
                <a:srgbClr val="FFFFFF"/>
              </a:solidFill>
              <a:latin typeface="+mn-lt"/>
            </a:endParaRPr>
          </a:p>
        </p:txBody>
      </p:sp>
      <p:sp>
        <p:nvSpPr>
          <p:cNvPr id="2" name="Content Placeholder 4">
            <a:extLst>
              <a:ext uri="{FF2B5EF4-FFF2-40B4-BE49-F238E27FC236}">
                <a16:creationId xmlns:a16="http://schemas.microsoft.com/office/drawing/2014/main" id="{0A157E1D-A524-A166-2980-C28FFD89AB48}"/>
              </a:ext>
            </a:extLst>
          </p:cNvPr>
          <p:cNvSpPr txBox="1">
            <a:spLocks/>
          </p:cNvSpPr>
          <p:nvPr/>
        </p:nvSpPr>
        <p:spPr>
          <a:xfrm>
            <a:off x="446625" y="1487320"/>
            <a:ext cx="4292644" cy="36422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Abadi" panose="020B0604020104020204" pitchFamily="34" charset="0"/>
              </a:rPr>
              <a:t>Names of the boosters which have success in drone ship and have payload mass greater than 4000 but less than 6000</a:t>
            </a:r>
          </a:p>
        </p:txBody>
      </p:sp>
      <p:pic>
        <p:nvPicPr>
          <p:cNvPr id="5" name="Grafik 4">
            <a:extLst>
              <a:ext uri="{FF2B5EF4-FFF2-40B4-BE49-F238E27FC236}">
                <a16:creationId xmlns:a16="http://schemas.microsoft.com/office/drawing/2014/main" id="{8B4B45DC-E7BC-7077-777D-2B2AFD618628}"/>
              </a:ext>
            </a:extLst>
          </p:cNvPr>
          <p:cNvPicPr>
            <a:picLocks noChangeAspect="1"/>
          </p:cNvPicPr>
          <p:nvPr/>
        </p:nvPicPr>
        <p:blipFill>
          <a:blip r:embed="rId3"/>
          <a:stretch>
            <a:fillRect/>
          </a:stretch>
        </p:blipFill>
        <p:spPr>
          <a:xfrm>
            <a:off x="7281746" y="1432453"/>
            <a:ext cx="3135336" cy="3259919"/>
          </a:xfrm>
          <a:prstGeom prst="rect">
            <a:avLst/>
          </a:prstGeom>
        </p:spPr>
      </p:pic>
      <p:pic>
        <p:nvPicPr>
          <p:cNvPr id="10" name="Grafik 9">
            <a:extLst>
              <a:ext uri="{FF2B5EF4-FFF2-40B4-BE49-F238E27FC236}">
                <a16:creationId xmlns:a16="http://schemas.microsoft.com/office/drawing/2014/main" id="{F5FCDA51-5742-F59E-BFAF-07F01CA0C5BA}"/>
              </a:ext>
            </a:extLst>
          </p:cNvPr>
          <p:cNvPicPr>
            <a:picLocks noChangeAspect="1"/>
          </p:cNvPicPr>
          <p:nvPr/>
        </p:nvPicPr>
        <p:blipFill>
          <a:blip r:embed="rId4"/>
          <a:stretch>
            <a:fillRect/>
          </a:stretch>
        </p:blipFill>
        <p:spPr>
          <a:xfrm>
            <a:off x="131578" y="457686"/>
            <a:ext cx="11888859" cy="295316"/>
          </a:xfrm>
          <a:prstGeom prst="rect">
            <a:avLst/>
          </a:prstGeom>
        </p:spPr>
      </p:pic>
    </p:spTree>
    <p:extLst>
      <p:ext uri="{BB962C8B-B14F-4D97-AF65-F5344CB8AC3E}">
        <p14:creationId xmlns:p14="http://schemas.microsoft.com/office/powerpoint/2010/main" val="3454311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 2</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3200" dirty="0">
                <a:solidFill>
                  <a:schemeClr val="tx1"/>
                </a:solidFill>
                <a:latin typeface="+mn-lt"/>
              </a:rPr>
              <a:t>Analysis through SQL and visualize</a:t>
            </a:r>
          </a:p>
          <a:p>
            <a:pPr lvl="1">
              <a:spcBef>
                <a:spcPts val="1400"/>
              </a:spcBef>
              <a:buFont typeface="Arial" panose="020B0604020202020204" pitchFamily="34" charset="0"/>
              <a:buChar char="•"/>
            </a:pPr>
            <a:r>
              <a:rPr lang="en-US" sz="3200" dirty="0">
                <a:solidFill>
                  <a:schemeClr val="tx1"/>
                </a:solidFill>
                <a:latin typeface="+mn-lt"/>
              </a:rPr>
              <a:t>Store the Data in a Database</a:t>
            </a:r>
          </a:p>
          <a:p>
            <a:pPr lvl="1">
              <a:spcBef>
                <a:spcPts val="1400"/>
              </a:spcBef>
              <a:buFont typeface="Arial" panose="020B0604020202020204" pitchFamily="34" charset="0"/>
              <a:buChar char="•"/>
            </a:pPr>
            <a:r>
              <a:rPr lang="en-US" sz="3200" dirty="0">
                <a:solidFill>
                  <a:schemeClr val="tx1"/>
                </a:solidFill>
                <a:latin typeface="+mn-lt"/>
              </a:rPr>
              <a:t>Create visualization for the Data</a:t>
            </a:r>
          </a:p>
          <a:p>
            <a:pPr>
              <a:spcBef>
                <a:spcPts val="1400"/>
              </a:spcBef>
              <a:buFont typeface="Arial" panose="020B0604020202020204" pitchFamily="34" charset="0"/>
              <a:buChar char="•"/>
            </a:pPr>
            <a:r>
              <a:rPr lang="en-US" sz="3200" dirty="0">
                <a:solidFill>
                  <a:schemeClr val="tx1"/>
                </a:solidFill>
                <a:latin typeface="+mn-lt"/>
              </a:rPr>
              <a:t>Build interactive Dashboards</a:t>
            </a:r>
          </a:p>
          <a:p>
            <a:pPr lvl="1">
              <a:spcBef>
                <a:spcPts val="1400"/>
              </a:spcBef>
              <a:buFont typeface="Arial" panose="020B0604020202020204" pitchFamily="34" charset="0"/>
              <a:buChar char="•"/>
            </a:pPr>
            <a:r>
              <a:rPr lang="en-US" sz="3200" dirty="0">
                <a:solidFill>
                  <a:schemeClr val="tx1"/>
                </a:solidFill>
                <a:latin typeface="+mn-lt"/>
              </a:rPr>
              <a:t>Build Dashboards for better insights</a:t>
            </a:r>
          </a:p>
          <a:p>
            <a:pPr>
              <a:spcBef>
                <a:spcPts val="1400"/>
              </a:spcBef>
              <a:buFont typeface="Arial" panose="020B0604020202020204" pitchFamily="34" charset="0"/>
              <a:buChar char="•"/>
            </a:pPr>
            <a:r>
              <a:rPr lang="en-US" sz="3200" dirty="0">
                <a:solidFill>
                  <a:schemeClr val="tx1"/>
                </a:solidFill>
                <a:latin typeface="+mn-lt"/>
              </a:rPr>
              <a:t>ML Prediction on the data</a:t>
            </a:r>
          </a:p>
          <a:p>
            <a:pPr lvl="1">
              <a:spcBef>
                <a:spcPts val="1400"/>
              </a:spcBef>
              <a:buFont typeface="Arial" panose="020B0604020202020204" pitchFamily="34" charset="0"/>
              <a:buChar char="•"/>
            </a:pPr>
            <a:r>
              <a:rPr lang="en-US" sz="3200" dirty="0">
                <a:solidFill>
                  <a:schemeClr val="tx1"/>
                </a:solidFill>
                <a:latin typeface="+mn-lt"/>
              </a:rPr>
              <a:t>Train a model to predict future outcomes based on the data</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663639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10752588" cy="115920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dirty="0">
                <a:solidFill>
                  <a:srgbClr val="FFFFFF"/>
                </a:solidFill>
                <a:latin typeface="+mj-lt"/>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40</a:t>
            </a:fld>
            <a:endParaRPr lang="en-US" sz="1100">
              <a:solidFill>
                <a:srgbClr val="FFFFFF"/>
              </a:solidFill>
              <a:latin typeface="+mn-lt"/>
            </a:endParaRPr>
          </a:p>
        </p:txBody>
      </p:sp>
      <p:pic>
        <p:nvPicPr>
          <p:cNvPr id="6" name="Grafik 5">
            <a:extLst>
              <a:ext uri="{FF2B5EF4-FFF2-40B4-BE49-F238E27FC236}">
                <a16:creationId xmlns:a16="http://schemas.microsoft.com/office/drawing/2014/main" id="{AFBD8668-EFA3-F7A3-0F1F-AF8FCD11846B}"/>
              </a:ext>
            </a:extLst>
          </p:cNvPr>
          <p:cNvPicPr>
            <a:picLocks noChangeAspect="1"/>
          </p:cNvPicPr>
          <p:nvPr/>
        </p:nvPicPr>
        <p:blipFill>
          <a:blip r:embed="rId3"/>
          <a:stretch>
            <a:fillRect/>
          </a:stretch>
        </p:blipFill>
        <p:spPr>
          <a:xfrm>
            <a:off x="836124" y="1734110"/>
            <a:ext cx="10122238" cy="1326804"/>
          </a:xfrm>
          <a:prstGeom prst="rect">
            <a:avLst/>
          </a:prstGeom>
        </p:spPr>
      </p:pic>
      <p:pic>
        <p:nvPicPr>
          <p:cNvPr id="9" name="Grafik 8">
            <a:extLst>
              <a:ext uri="{FF2B5EF4-FFF2-40B4-BE49-F238E27FC236}">
                <a16:creationId xmlns:a16="http://schemas.microsoft.com/office/drawing/2014/main" id="{ED5A941C-689A-7545-A014-4BBB7075C1A8}"/>
              </a:ext>
            </a:extLst>
          </p:cNvPr>
          <p:cNvPicPr>
            <a:picLocks noChangeAspect="1"/>
          </p:cNvPicPr>
          <p:nvPr/>
        </p:nvPicPr>
        <p:blipFill>
          <a:blip r:embed="rId4"/>
          <a:stretch>
            <a:fillRect/>
          </a:stretch>
        </p:blipFill>
        <p:spPr>
          <a:xfrm>
            <a:off x="2" y="631403"/>
            <a:ext cx="12192000" cy="208081"/>
          </a:xfrm>
          <a:prstGeom prst="rect">
            <a:avLst/>
          </a:prstGeom>
        </p:spPr>
      </p:pic>
    </p:spTree>
    <p:extLst>
      <p:ext uri="{BB962C8B-B14F-4D97-AF65-F5344CB8AC3E}">
        <p14:creationId xmlns:p14="http://schemas.microsoft.com/office/powerpoint/2010/main" val="497607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9068754" cy="115920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dirty="0">
                <a:solidFill>
                  <a:srgbClr val="FFFFFF"/>
                </a:solidFill>
                <a:latin typeface="+mj-lt"/>
                <a:ea typeface="+mj-ea"/>
                <a:cs typeface="+mj-cs"/>
              </a:rPr>
              <a:t>Boosters Carried Maximum Payload</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41</a:t>
            </a:fld>
            <a:endParaRPr lang="en-US" sz="1100">
              <a:solidFill>
                <a:srgbClr val="FFFFFF"/>
              </a:solidFill>
              <a:latin typeface="+mn-lt"/>
            </a:endParaRPr>
          </a:p>
        </p:txBody>
      </p:sp>
      <p:sp>
        <p:nvSpPr>
          <p:cNvPr id="2" name="Content Placeholder 4">
            <a:extLst>
              <a:ext uri="{FF2B5EF4-FFF2-40B4-BE49-F238E27FC236}">
                <a16:creationId xmlns:a16="http://schemas.microsoft.com/office/drawing/2014/main" id="{0A157E1D-A524-A166-2980-C28FFD89AB48}"/>
              </a:ext>
            </a:extLst>
          </p:cNvPr>
          <p:cNvSpPr txBox="1">
            <a:spLocks/>
          </p:cNvSpPr>
          <p:nvPr/>
        </p:nvSpPr>
        <p:spPr>
          <a:xfrm>
            <a:off x="446625" y="1487320"/>
            <a:ext cx="4292644" cy="36422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4000" dirty="0">
                <a:solidFill>
                  <a:schemeClr val="accent3">
                    <a:lumMod val="25000"/>
                  </a:schemeClr>
                </a:solidFill>
                <a:latin typeface="Abadi" panose="020B0604020104020204" pitchFamily="34" charset="0"/>
              </a:rPr>
              <a:t>Names of the booster versions which have carried the maximum payload mass</a:t>
            </a:r>
          </a:p>
        </p:txBody>
      </p:sp>
      <p:pic>
        <p:nvPicPr>
          <p:cNvPr id="5" name="Grafik 4">
            <a:extLst>
              <a:ext uri="{FF2B5EF4-FFF2-40B4-BE49-F238E27FC236}">
                <a16:creationId xmlns:a16="http://schemas.microsoft.com/office/drawing/2014/main" id="{B49EB0B2-6D15-7906-14FC-C746EFC59E9E}"/>
              </a:ext>
            </a:extLst>
          </p:cNvPr>
          <p:cNvPicPr>
            <a:picLocks noChangeAspect="1"/>
          </p:cNvPicPr>
          <p:nvPr/>
        </p:nvPicPr>
        <p:blipFill>
          <a:blip r:embed="rId3"/>
          <a:stretch>
            <a:fillRect/>
          </a:stretch>
        </p:blipFill>
        <p:spPr>
          <a:xfrm>
            <a:off x="8769870" y="1283507"/>
            <a:ext cx="1409897" cy="3877216"/>
          </a:xfrm>
          <a:prstGeom prst="rect">
            <a:avLst/>
          </a:prstGeom>
        </p:spPr>
      </p:pic>
      <p:pic>
        <p:nvPicPr>
          <p:cNvPr id="10" name="Grafik 9">
            <a:extLst>
              <a:ext uri="{FF2B5EF4-FFF2-40B4-BE49-F238E27FC236}">
                <a16:creationId xmlns:a16="http://schemas.microsoft.com/office/drawing/2014/main" id="{240C4664-BB3F-D0C8-50D9-D4456BBFD15C}"/>
              </a:ext>
            </a:extLst>
          </p:cNvPr>
          <p:cNvPicPr>
            <a:picLocks noChangeAspect="1"/>
          </p:cNvPicPr>
          <p:nvPr/>
        </p:nvPicPr>
        <p:blipFill>
          <a:blip r:embed="rId4"/>
          <a:stretch>
            <a:fillRect/>
          </a:stretch>
        </p:blipFill>
        <p:spPr>
          <a:xfrm>
            <a:off x="78059" y="108723"/>
            <a:ext cx="12074317" cy="448837"/>
          </a:xfrm>
          <a:prstGeom prst="rect">
            <a:avLst/>
          </a:prstGeom>
        </p:spPr>
      </p:pic>
    </p:spTree>
    <p:extLst>
      <p:ext uri="{BB962C8B-B14F-4D97-AF65-F5344CB8AC3E}">
        <p14:creationId xmlns:p14="http://schemas.microsoft.com/office/powerpoint/2010/main" val="823005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9068754"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dirty="0">
                <a:solidFill>
                  <a:srgbClr val="FFFFFF"/>
                </a:solidFill>
                <a:latin typeface="+mj-lt"/>
                <a:ea typeface="+mj-ea"/>
                <a:cs typeface="+mj-cs"/>
              </a:rPr>
              <a:t>2015 Launch Records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42</a:t>
            </a:fld>
            <a:endParaRPr lang="en-US" sz="1100">
              <a:solidFill>
                <a:srgbClr val="FFFFFF"/>
              </a:solidFill>
              <a:latin typeface="+mn-lt"/>
            </a:endParaRPr>
          </a:p>
        </p:txBody>
      </p:sp>
      <p:sp>
        <p:nvSpPr>
          <p:cNvPr id="2" name="Content Placeholder 4">
            <a:extLst>
              <a:ext uri="{FF2B5EF4-FFF2-40B4-BE49-F238E27FC236}">
                <a16:creationId xmlns:a16="http://schemas.microsoft.com/office/drawing/2014/main" id="{0A157E1D-A524-A166-2980-C28FFD89AB48}"/>
              </a:ext>
            </a:extLst>
          </p:cNvPr>
          <p:cNvSpPr txBox="1">
            <a:spLocks/>
          </p:cNvSpPr>
          <p:nvPr/>
        </p:nvSpPr>
        <p:spPr>
          <a:xfrm>
            <a:off x="103693" y="1055894"/>
            <a:ext cx="4292644" cy="36422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Abadi" panose="020B0604020104020204" pitchFamily="34" charset="0"/>
              </a:rPr>
              <a:t>Records which will display the month names, failure landing outcomes in drone ship ,booster versions, launch site for the months in year 2015</a:t>
            </a:r>
          </a:p>
        </p:txBody>
      </p:sp>
      <p:pic>
        <p:nvPicPr>
          <p:cNvPr id="6" name="Grafik 5">
            <a:extLst>
              <a:ext uri="{FF2B5EF4-FFF2-40B4-BE49-F238E27FC236}">
                <a16:creationId xmlns:a16="http://schemas.microsoft.com/office/drawing/2014/main" id="{DC2F5436-C272-76D9-4EDB-F7B2C966D0B3}"/>
              </a:ext>
            </a:extLst>
          </p:cNvPr>
          <p:cNvPicPr>
            <a:picLocks noChangeAspect="1"/>
          </p:cNvPicPr>
          <p:nvPr/>
        </p:nvPicPr>
        <p:blipFill>
          <a:blip r:embed="rId3"/>
          <a:stretch>
            <a:fillRect/>
          </a:stretch>
        </p:blipFill>
        <p:spPr>
          <a:xfrm>
            <a:off x="4396337" y="1747607"/>
            <a:ext cx="7756039" cy="1129408"/>
          </a:xfrm>
          <a:prstGeom prst="rect">
            <a:avLst/>
          </a:prstGeom>
        </p:spPr>
      </p:pic>
      <p:pic>
        <p:nvPicPr>
          <p:cNvPr id="9" name="Grafik 8">
            <a:extLst>
              <a:ext uri="{FF2B5EF4-FFF2-40B4-BE49-F238E27FC236}">
                <a16:creationId xmlns:a16="http://schemas.microsoft.com/office/drawing/2014/main" id="{2D4E6482-6618-02D5-87D6-093B047E614E}"/>
              </a:ext>
            </a:extLst>
          </p:cNvPr>
          <p:cNvPicPr>
            <a:picLocks noChangeAspect="1"/>
          </p:cNvPicPr>
          <p:nvPr/>
        </p:nvPicPr>
        <p:blipFill>
          <a:blip r:embed="rId4"/>
          <a:stretch>
            <a:fillRect/>
          </a:stretch>
        </p:blipFill>
        <p:spPr>
          <a:xfrm>
            <a:off x="0" y="319581"/>
            <a:ext cx="12192000" cy="225361"/>
          </a:xfrm>
          <a:prstGeom prst="rect">
            <a:avLst/>
          </a:prstGeom>
        </p:spPr>
      </p:pic>
    </p:spTree>
    <p:extLst>
      <p:ext uri="{BB962C8B-B14F-4D97-AF65-F5344CB8AC3E}">
        <p14:creationId xmlns:p14="http://schemas.microsoft.com/office/powerpoint/2010/main" val="1554965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9247174" cy="115920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dirty="0">
                <a:solidFill>
                  <a:srgbClr val="FFFFFF"/>
                </a:solidFill>
                <a:latin typeface="+mj-lt"/>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43</a:t>
            </a:fld>
            <a:endParaRPr lang="en-US" sz="1100">
              <a:solidFill>
                <a:srgbClr val="FFFFFF"/>
              </a:solidFill>
              <a:latin typeface="+mn-lt"/>
            </a:endParaRPr>
          </a:p>
        </p:txBody>
      </p:sp>
      <p:sp>
        <p:nvSpPr>
          <p:cNvPr id="2" name="Content Placeholder 4">
            <a:extLst>
              <a:ext uri="{FF2B5EF4-FFF2-40B4-BE49-F238E27FC236}">
                <a16:creationId xmlns:a16="http://schemas.microsoft.com/office/drawing/2014/main" id="{0A157E1D-A524-A166-2980-C28FFD89AB48}"/>
              </a:ext>
            </a:extLst>
          </p:cNvPr>
          <p:cNvSpPr txBox="1">
            <a:spLocks/>
          </p:cNvSpPr>
          <p:nvPr/>
        </p:nvSpPr>
        <p:spPr>
          <a:xfrm>
            <a:off x="103693" y="1055894"/>
            <a:ext cx="4292644" cy="36422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Abadi" panose="020B0604020104020204" pitchFamily="34" charset="0"/>
              </a:rPr>
              <a:t>Records which will display the month names, failure landing outcomes in drone ship ,booster versions, launch site for the months in year 2015</a:t>
            </a:r>
          </a:p>
        </p:txBody>
      </p:sp>
      <p:pic>
        <p:nvPicPr>
          <p:cNvPr id="5" name="Grafik 4">
            <a:extLst>
              <a:ext uri="{FF2B5EF4-FFF2-40B4-BE49-F238E27FC236}">
                <a16:creationId xmlns:a16="http://schemas.microsoft.com/office/drawing/2014/main" id="{1B79C5AA-3903-251E-947E-98F4890A3BBF}"/>
              </a:ext>
            </a:extLst>
          </p:cNvPr>
          <p:cNvPicPr>
            <a:picLocks noChangeAspect="1"/>
          </p:cNvPicPr>
          <p:nvPr/>
        </p:nvPicPr>
        <p:blipFill>
          <a:blip r:embed="rId3"/>
          <a:stretch>
            <a:fillRect/>
          </a:stretch>
        </p:blipFill>
        <p:spPr>
          <a:xfrm>
            <a:off x="4451027" y="2948305"/>
            <a:ext cx="7637280" cy="1749831"/>
          </a:xfrm>
          <a:prstGeom prst="rect">
            <a:avLst/>
          </a:prstGeom>
        </p:spPr>
      </p:pic>
      <p:pic>
        <p:nvPicPr>
          <p:cNvPr id="10" name="Grafik 9">
            <a:extLst>
              <a:ext uri="{FF2B5EF4-FFF2-40B4-BE49-F238E27FC236}">
                <a16:creationId xmlns:a16="http://schemas.microsoft.com/office/drawing/2014/main" id="{84333E8F-72EE-10B8-BC45-BD68A214AC4B}"/>
              </a:ext>
            </a:extLst>
          </p:cNvPr>
          <p:cNvPicPr>
            <a:picLocks noChangeAspect="1"/>
          </p:cNvPicPr>
          <p:nvPr/>
        </p:nvPicPr>
        <p:blipFill>
          <a:blip r:embed="rId4"/>
          <a:stretch>
            <a:fillRect/>
          </a:stretch>
        </p:blipFill>
        <p:spPr>
          <a:xfrm>
            <a:off x="3733716" y="269856"/>
            <a:ext cx="8354591" cy="1590897"/>
          </a:xfrm>
          <a:prstGeom prst="rect">
            <a:avLst/>
          </a:prstGeom>
        </p:spPr>
      </p:pic>
    </p:spTree>
    <p:extLst>
      <p:ext uri="{BB962C8B-B14F-4D97-AF65-F5344CB8AC3E}">
        <p14:creationId xmlns:p14="http://schemas.microsoft.com/office/powerpoint/2010/main" val="364955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9247174"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dirty="0">
                <a:solidFill>
                  <a:srgbClr val="FFFFFF"/>
                </a:solidFill>
                <a:latin typeface="+mj-lt"/>
                <a:ea typeface="+mj-ea"/>
                <a:cs typeface="+mj-cs"/>
              </a:rPr>
              <a:t>Launch sites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45</a:t>
            </a:fld>
            <a:endParaRPr lang="en-US" sz="1100">
              <a:solidFill>
                <a:srgbClr val="FFFFFF"/>
              </a:solidFill>
              <a:latin typeface="+mn-lt"/>
            </a:endParaRPr>
          </a:p>
        </p:txBody>
      </p:sp>
      <p:pic>
        <p:nvPicPr>
          <p:cNvPr id="6" name="Grafik 5">
            <a:extLst>
              <a:ext uri="{FF2B5EF4-FFF2-40B4-BE49-F238E27FC236}">
                <a16:creationId xmlns:a16="http://schemas.microsoft.com/office/drawing/2014/main" id="{427EB12E-A63D-BE97-A4B0-CAEFBBFA10B1}"/>
              </a:ext>
            </a:extLst>
          </p:cNvPr>
          <p:cNvPicPr>
            <a:picLocks noChangeAspect="1"/>
          </p:cNvPicPr>
          <p:nvPr/>
        </p:nvPicPr>
        <p:blipFill>
          <a:blip r:embed="rId3"/>
          <a:stretch>
            <a:fillRect/>
          </a:stretch>
        </p:blipFill>
        <p:spPr>
          <a:xfrm>
            <a:off x="39506" y="366786"/>
            <a:ext cx="8758806" cy="4455200"/>
          </a:xfrm>
          <a:prstGeom prst="rect">
            <a:avLst/>
          </a:prstGeom>
        </p:spPr>
      </p:pic>
      <p:sp>
        <p:nvSpPr>
          <p:cNvPr id="8" name="Textfeld 7">
            <a:extLst>
              <a:ext uri="{FF2B5EF4-FFF2-40B4-BE49-F238E27FC236}">
                <a16:creationId xmlns:a16="http://schemas.microsoft.com/office/drawing/2014/main" id="{A6F42C3E-03C9-3F90-819E-55214EDD51B9}"/>
              </a:ext>
            </a:extLst>
          </p:cNvPr>
          <p:cNvSpPr txBox="1"/>
          <p:nvPr/>
        </p:nvSpPr>
        <p:spPr>
          <a:xfrm>
            <a:off x="8896183" y="575739"/>
            <a:ext cx="3197947" cy="3970318"/>
          </a:xfrm>
          <a:prstGeom prst="rect">
            <a:avLst/>
          </a:prstGeom>
          <a:noFill/>
        </p:spPr>
        <p:txBody>
          <a:bodyPr wrap="square" rtlCol="0">
            <a:spAutoFit/>
          </a:bodyPr>
          <a:lstStyle/>
          <a:p>
            <a:pPr marL="571500" indent="-324000">
              <a:buFont typeface="Arial" panose="020B0604020202020204" pitchFamily="34" charset="0"/>
              <a:buChar char="•"/>
            </a:pPr>
            <a:r>
              <a:rPr lang="en-US" sz="3600" dirty="0"/>
              <a:t>The launch sites are marked in orange, with their names displayed on the map</a:t>
            </a:r>
            <a:endParaRPr lang="de-DE" sz="3600" dirty="0"/>
          </a:p>
        </p:txBody>
      </p:sp>
    </p:spTree>
    <p:extLst>
      <p:ext uri="{BB962C8B-B14F-4D97-AF65-F5344CB8AC3E}">
        <p14:creationId xmlns:p14="http://schemas.microsoft.com/office/powerpoint/2010/main" val="2524596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9247174"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dirty="0">
                <a:solidFill>
                  <a:srgbClr val="FFFFFF"/>
                </a:solidFill>
                <a:latin typeface="+mj-lt"/>
                <a:ea typeface="+mj-ea"/>
                <a:cs typeface="+mj-cs"/>
              </a:rPr>
              <a:t>Launch outcomes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46</a:t>
            </a:fld>
            <a:endParaRPr lang="en-US" sz="1100">
              <a:solidFill>
                <a:srgbClr val="FFFFFF"/>
              </a:solidFill>
              <a:latin typeface="+mn-lt"/>
            </a:endParaRPr>
          </a:p>
        </p:txBody>
      </p:sp>
      <p:sp>
        <p:nvSpPr>
          <p:cNvPr id="8" name="Textfeld 7">
            <a:extLst>
              <a:ext uri="{FF2B5EF4-FFF2-40B4-BE49-F238E27FC236}">
                <a16:creationId xmlns:a16="http://schemas.microsoft.com/office/drawing/2014/main" id="{A6F42C3E-03C9-3F90-819E-55214EDD51B9}"/>
              </a:ext>
            </a:extLst>
          </p:cNvPr>
          <p:cNvSpPr txBox="1"/>
          <p:nvPr/>
        </p:nvSpPr>
        <p:spPr>
          <a:xfrm>
            <a:off x="4929322" y="1120676"/>
            <a:ext cx="6774998" cy="2308324"/>
          </a:xfrm>
          <a:prstGeom prst="rect">
            <a:avLst/>
          </a:prstGeom>
          <a:noFill/>
        </p:spPr>
        <p:txBody>
          <a:bodyPr wrap="square" rtlCol="0">
            <a:spAutoFit/>
          </a:bodyPr>
          <a:lstStyle/>
          <a:p>
            <a:pPr marL="571500" indent="-324000">
              <a:buFont typeface="Arial" panose="020B0604020202020204" pitchFamily="34" charset="0"/>
              <a:buChar char="•"/>
            </a:pPr>
            <a:r>
              <a:rPr lang="en-US" sz="3600" dirty="0"/>
              <a:t>The green launch outcomes indicate that the landing was successful, while the red ones show that it was not</a:t>
            </a:r>
            <a:endParaRPr lang="de-DE" sz="3600" dirty="0"/>
          </a:p>
        </p:txBody>
      </p:sp>
      <p:pic>
        <p:nvPicPr>
          <p:cNvPr id="3" name="Grafik 2">
            <a:extLst>
              <a:ext uri="{FF2B5EF4-FFF2-40B4-BE49-F238E27FC236}">
                <a16:creationId xmlns:a16="http://schemas.microsoft.com/office/drawing/2014/main" id="{98EB069F-E0D4-3BB1-1ACA-D5CAD9C888BE}"/>
              </a:ext>
            </a:extLst>
          </p:cNvPr>
          <p:cNvPicPr>
            <a:picLocks noChangeAspect="1"/>
          </p:cNvPicPr>
          <p:nvPr/>
        </p:nvPicPr>
        <p:blipFill>
          <a:blip r:embed="rId3"/>
          <a:stretch>
            <a:fillRect/>
          </a:stretch>
        </p:blipFill>
        <p:spPr>
          <a:xfrm>
            <a:off x="802340" y="184574"/>
            <a:ext cx="2848373" cy="4315427"/>
          </a:xfrm>
          <a:prstGeom prst="rect">
            <a:avLst/>
          </a:prstGeom>
        </p:spPr>
      </p:pic>
    </p:spTree>
    <p:extLst>
      <p:ext uri="{BB962C8B-B14F-4D97-AF65-F5344CB8AC3E}">
        <p14:creationId xmlns:p14="http://schemas.microsoft.com/office/powerpoint/2010/main" val="1921920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99714" y="5490971"/>
            <a:ext cx="9247174"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dirty="0">
                <a:solidFill>
                  <a:srgbClr val="FFFFFF"/>
                </a:solidFill>
                <a:latin typeface="+mj-lt"/>
                <a:ea typeface="+mj-ea"/>
                <a:cs typeface="+mj-cs"/>
              </a:rPr>
              <a:t>Distance to coastline</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47</a:t>
            </a:fld>
            <a:endParaRPr lang="en-US" sz="1100">
              <a:solidFill>
                <a:srgbClr val="FFFFFF"/>
              </a:solidFill>
              <a:latin typeface="+mn-lt"/>
            </a:endParaRPr>
          </a:p>
        </p:txBody>
      </p:sp>
      <p:sp>
        <p:nvSpPr>
          <p:cNvPr id="8" name="Textfeld 7">
            <a:extLst>
              <a:ext uri="{FF2B5EF4-FFF2-40B4-BE49-F238E27FC236}">
                <a16:creationId xmlns:a16="http://schemas.microsoft.com/office/drawing/2014/main" id="{A6F42C3E-03C9-3F90-819E-55214EDD51B9}"/>
              </a:ext>
            </a:extLst>
          </p:cNvPr>
          <p:cNvSpPr txBox="1"/>
          <p:nvPr/>
        </p:nvSpPr>
        <p:spPr>
          <a:xfrm>
            <a:off x="8463063" y="440452"/>
            <a:ext cx="3602557" cy="4401205"/>
          </a:xfrm>
          <a:prstGeom prst="rect">
            <a:avLst/>
          </a:prstGeom>
          <a:noFill/>
        </p:spPr>
        <p:txBody>
          <a:bodyPr wrap="square" rtlCol="0">
            <a:spAutoFit/>
          </a:bodyPr>
          <a:lstStyle/>
          <a:p>
            <a:pPr marL="571500" indent="-324000">
              <a:buFont typeface="Arial" panose="020B0604020202020204" pitchFamily="34" charset="0"/>
              <a:buChar char="•"/>
            </a:pPr>
            <a:r>
              <a:rPr lang="en-US" sz="4000" dirty="0"/>
              <a:t>There are 900 meters to the nearest coastline from Cape Canaveral</a:t>
            </a:r>
            <a:endParaRPr lang="de-DE" sz="4000" dirty="0"/>
          </a:p>
        </p:txBody>
      </p:sp>
      <p:pic>
        <p:nvPicPr>
          <p:cNvPr id="5" name="Grafik 4">
            <a:extLst>
              <a:ext uri="{FF2B5EF4-FFF2-40B4-BE49-F238E27FC236}">
                <a16:creationId xmlns:a16="http://schemas.microsoft.com/office/drawing/2014/main" id="{8F617E23-570C-38C9-B01C-4BA74B1CAFF6}"/>
              </a:ext>
            </a:extLst>
          </p:cNvPr>
          <p:cNvPicPr>
            <a:picLocks noChangeAspect="1"/>
          </p:cNvPicPr>
          <p:nvPr/>
        </p:nvPicPr>
        <p:blipFill>
          <a:blip r:embed="rId3"/>
          <a:stretch>
            <a:fillRect/>
          </a:stretch>
        </p:blipFill>
        <p:spPr>
          <a:xfrm>
            <a:off x="-554" y="61332"/>
            <a:ext cx="8164376" cy="3841595"/>
          </a:xfrm>
          <a:prstGeom prst="rect">
            <a:avLst/>
          </a:prstGeom>
        </p:spPr>
      </p:pic>
    </p:spTree>
    <p:extLst>
      <p:ext uri="{BB962C8B-B14F-4D97-AF65-F5344CB8AC3E}">
        <p14:creationId xmlns:p14="http://schemas.microsoft.com/office/powerpoint/2010/main" val="2840139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Rectangle 6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5400" kern="1200">
                <a:solidFill>
                  <a:srgbClr val="FFFFFF"/>
                </a:solidFill>
                <a:latin typeface="+mj-lt"/>
                <a:ea typeface="+mj-ea"/>
                <a:cs typeface="+mj-cs"/>
              </a:rPr>
              <a:t>Dashboard pie chart 1</a:t>
            </a:r>
            <a:endParaRPr lang="en-US" sz="5400" kern="1200" dirty="0">
              <a:solidFill>
                <a:srgbClr val="FFFFFF"/>
              </a:solidFill>
              <a:latin typeface="+mj-lt"/>
              <a:ea typeface="+mj-ea"/>
              <a:cs typeface="+mj-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49</a:t>
            </a:fld>
            <a:endParaRPr lang="en-US" sz="1100">
              <a:solidFill>
                <a:schemeClr val="tx1">
                  <a:lumMod val="50000"/>
                  <a:lumOff val="50000"/>
                </a:schemeClr>
              </a:solidFill>
              <a:latin typeface="+mn-lt"/>
            </a:endParaRPr>
          </a:p>
        </p:txBody>
      </p:sp>
      <p:pic>
        <p:nvPicPr>
          <p:cNvPr id="10" name="Grafik 9">
            <a:extLst>
              <a:ext uri="{FF2B5EF4-FFF2-40B4-BE49-F238E27FC236}">
                <a16:creationId xmlns:a16="http://schemas.microsoft.com/office/drawing/2014/main" id="{0598F89E-6919-DCB9-6979-D2FF12C02457}"/>
              </a:ext>
            </a:extLst>
          </p:cNvPr>
          <p:cNvPicPr>
            <a:picLocks noChangeAspect="1"/>
          </p:cNvPicPr>
          <p:nvPr/>
        </p:nvPicPr>
        <p:blipFill>
          <a:blip r:embed="rId2"/>
          <a:stretch>
            <a:fillRect/>
          </a:stretch>
        </p:blipFill>
        <p:spPr>
          <a:xfrm>
            <a:off x="4134810" y="320133"/>
            <a:ext cx="7833403" cy="5166266"/>
          </a:xfrm>
          <a:prstGeom prst="rect">
            <a:avLst/>
          </a:prstGeom>
        </p:spPr>
      </p:pic>
      <p:sp>
        <p:nvSpPr>
          <p:cNvPr id="11" name="Textfeld 10">
            <a:extLst>
              <a:ext uri="{FF2B5EF4-FFF2-40B4-BE49-F238E27FC236}">
                <a16:creationId xmlns:a16="http://schemas.microsoft.com/office/drawing/2014/main" id="{B65F4B88-61CC-7BA4-CC80-E46046A8BAB5}"/>
              </a:ext>
            </a:extLst>
          </p:cNvPr>
          <p:cNvSpPr txBox="1"/>
          <p:nvPr/>
        </p:nvSpPr>
        <p:spPr>
          <a:xfrm>
            <a:off x="4134810" y="5743119"/>
            <a:ext cx="8057190" cy="1077218"/>
          </a:xfrm>
          <a:prstGeom prst="rect">
            <a:avLst/>
          </a:prstGeom>
          <a:noFill/>
        </p:spPr>
        <p:txBody>
          <a:bodyPr wrap="square" rtlCol="0">
            <a:spAutoFit/>
          </a:bodyPr>
          <a:lstStyle/>
          <a:p>
            <a:pPr marL="285750" indent="-285750">
              <a:buFont typeface="Arial" panose="020B0604020202020204" pitchFamily="34" charset="0"/>
              <a:buChar char="•"/>
            </a:pPr>
            <a:r>
              <a:rPr lang="en-US" sz="3200" dirty="0"/>
              <a:t>Kennedy Space Center, followed by Cape Canaveral, has the most successful launches</a:t>
            </a:r>
            <a:endParaRPr lang="de-DE" sz="3200" dirty="0"/>
          </a:p>
        </p:txBody>
      </p:sp>
    </p:spTree>
    <p:extLst>
      <p:ext uri="{BB962C8B-B14F-4D97-AF65-F5344CB8AC3E}">
        <p14:creationId xmlns:p14="http://schemas.microsoft.com/office/powerpoint/2010/main" val="942016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3200" dirty="0">
                <a:solidFill>
                  <a:schemeClr val="tx1"/>
                </a:solidFill>
                <a:latin typeface="+mn-lt"/>
              </a:rPr>
              <a:t>The goal is to develop reusable rockets by recovering the first stage.</a:t>
            </a:r>
          </a:p>
          <a:p>
            <a:pPr>
              <a:spcBef>
                <a:spcPts val="1400"/>
              </a:spcBef>
              <a:buFont typeface="Arial" panose="020B0604020202020204" pitchFamily="34" charset="0"/>
              <a:buChar char="•"/>
            </a:pPr>
            <a:r>
              <a:rPr lang="en-US" sz="3200" dirty="0">
                <a:solidFill>
                  <a:schemeClr val="tx1"/>
                </a:solidFill>
                <a:latin typeface="+mn-lt"/>
              </a:rPr>
              <a:t>Compare different types of data, such as launch site and payload, to identify the best conditions for success.</a:t>
            </a:r>
          </a:p>
          <a:p>
            <a:pPr>
              <a:spcBef>
                <a:spcPts val="1400"/>
              </a:spcBef>
              <a:buFont typeface="Arial" panose="020B0604020202020204" pitchFamily="34" charset="0"/>
              <a:buChar char="•"/>
            </a:pPr>
            <a:r>
              <a:rPr lang="en-US" sz="3200" dirty="0">
                <a:solidFill>
                  <a:schemeClr val="tx1"/>
                </a:solidFill>
                <a:latin typeface="+mn-lt"/>
              </a:rPr>
              <a:t>To achieve this goal python as programming language was used</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Rectangle 6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5400" kern="1200" dirty="0">
                <a:solidFill>
                  <a:srgbClr val="FFFFFF"/>
                </a:solidFill>
                <a:latin typeface="+mj-lt"/>
                <a:ea typeface="+mj-ea"/>
                <a:cs typeface="+mj-cs"/>
              </a:rPr>
              <a:t>Dashboard pie chart 2</a:t>
            </a:r>
          </a:p>
        </p:txBody>
      </p:sp>
      <p:sp>
        <p:nvSpPr>
          <p:cNvPr id="2" name="Textfeld 1">
            <a:extLst>
              <a:ext uri="{FF2B5EF4-FFF2-40B4-BE49-F238E27FC236}">
                <a16:creationId xmlns:a16="http://schemas.microsoft.com/office/drawing/2014/main" id="{C08EF38C-2306-DDCA-E754-E87369E34C84}"/>
              </a:ext>
            </a:extLst>
          </p:cNvPr>
          <p:cNvSpPr txBox="1"/>
          <p:nvPr/>
        </p:nvSpPr>
        <p:spPr>
          <a:xfrm>
            <a:off x="4574698" y="5078478"/>
            <a:ext cx="6803668" cy="1634683"/>
          </a:xfrm>
          <a:prstGeom prst="rect">
            <a:avLst/>
          </a:prstGeom>
        </p:spPr>
        <p:txBody>
          <a:bodyPr vert="horz" lIns="91440" tIns="45720" rIns="91440" bIns="45720" rtlCol="0" anchor="ctr">
            <a:normAutofit lnSpcReduction="10000"/>
          </a:bodyPr>
          <a:lstStyle/>
          <a:p>
            <a:pPr marL="685800" indent="-228600">
              <a:lnSpc>
                <a:spcPct val="90000"/>
              </a:lnSpc>
              <a:spcAft>
                <a:spcPts val="600"/>
              </a:spcAft>
              <a:buFont typeface="Arial" panose="020B0604020202020204" pitchFamily="34" charset="0"/>
              <a:buChar char="•"/>
            </a:pPr>
            <a:r>
              <a:rPr lang="en-US" sz="4000" dirty="0"/>
              <a:t>Kennedy Space center has the highest success rate for launches</a:t>
            </a:r>
          </a:p>
          <a:p>
            <a:pPr indent="-228600">
              <a:lnSpc>
                <a:spcPct val="90000"/>
              </a:lnSpc>
              <a:buFont typeface="Arial" panose="020B0604020202020204" pitchFamily="34" charset="0"/>
              <a:buChar char="•"/>
            </a:pPr>
            <a:endParaRPr lang="en-US" sz="4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50</a:t>
            </a:fld>
            <a:endParaRPr lang="en-US" sz="1100">
              <a:solidFill>
                <a:schemeClr val="tx1">
                  <a:lumMod val="50000"/>
                  <a:lumOff val="50000"/>
                </a:schemeClr>
              </a:solidFill>
              <a:latin typeface="+mn-lt"/>
            </a:endParaRPr>
          </a:p>
        </p:txBody>
      </p:sp>
      <p:pic>
        <p:nvPicPr>
          <p:cNvPr id="8" name="Grafik 7">
            <a:extLst>
              <a:ext uri="{FF2B5EF4-FFF2-40B4-BE49-F238E27FC236}">
                <a16:creationId xmlns:a16="http://schemas.microsoft.com/office/drawing/2014/main" id="{BE240D3F-AB5D-BD31-4273-7BADE2A79FDE}"/>
              </a:ext>
            </a:extLst>
          </p:cNvPr>
          <p:cNvPicPr>
            <a:picLocks noChangeAspect="1"/>
          </p:cNvPicPr>
          <p:nvPr/>
        </p:nvPicPr>
        <p:blipFill>
          <a:blip r:embed="rId2"/>
          <a:stretch>
            <a:fillRect/>
          </a:stretch>
        </p:blipFill>
        <p:spPr>
          <a:xfrm>
            <a:off x="4317748" y="88197"/>
            <a:ext cx="7106642" cy="4829849"/>
          </a:xfrm>
          <a:prstGeom prst="rect">
            <a:avLst/>
          </a:prstGeom>
        </p:spPr>
      </p:pic>
    </p:spTree>
    <p:extLst>
      <p:ext uri="{BB962C8B-B14F-4D97-AF65-F5344CB8AC3E}">
        <p14:creationId xmlns:p14="http://schemas.microsoft.com/office/powerpoint/2010/main" val="2208920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Rectangle 6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0361" y="586855"/>
            <a:ext cx="3567727"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5400" kern="1200" dirty="0">
                <a:solidFill>
                  <a:srgbClr val="FFFFFF"/>
                </a:solidFill>
                <a:latin typeface="+mj-lt"/>
                <a:ea typeface="+mj-ea"/>
                <a:cs typeface="+mj-cs"/>
              </a:rPr>
              <a:t>Dashboard range slider, scatter plot</a:t>
            </a:r>
          </a:p>
        </p:txBody>
      </p:sp>
      <p:sp>
        <p:nvSpPr>
          <p:cNvPr id="2" name="Textfeld 1">
            <a:extLst>
              <a:ext uri="{FF2B5EF4-FFF2-40B4-BE49-F238E27FC236}">
                <a16:creationId xmlns:a16="http://schemas.microsoft.com/office/drawing/2014/main" id="{C08EF38C-2306-DDCA-E754-E87369E34C84}"/>
              </a:ext>
            </a:extLst>
          </p:cNvPr>
          <p:cNvSpPr txBox="1"/>
          <p:nvPr/>
        </p:nvSpPr>
        <p:spPr>
          <a:xfrm>
            <a:off x="4574698" y="5078478"/>
            <a:ext cx="6803668" cy="1634683"/>
          </a:xfrm>
          <a:prstGeom prst="rect">
            <a:avLst/>
          </a:prstGeom>
        </p:spPr>
        <p:txBody>
          <a:bodyPr vert="horz" lIns="91440" tIns="45720" rIns="91440" bIns="45720" rtlCol="0" anchor="ctr">
            <a:normAutofit lnSpcReduction="10000"/>
          </a:bodyPr>
          <a:lstStyle/>
          <a:p>
            <a:pPr indent="-228600">
              <a:lnSpc>
                <a:spcPct val="90000"/>
              </a:lnSpc>
              <a:buFont typeface="Arial" panose="020B0604020202020204" pitchFamily="34" charset="0"/>
              <a:buChar char="•"/>
            </a:pPr>
            <a:r>
              <a:rPr lang="en-US" sz="4000" dirty="0"/>
              <a:t>The highest success rate for landing the first stage is between 2000 kg and 6000 kg</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51</a:t>
            </a:fld>
            <a:endParaRPr lang="en-US" sz="1100">
              <a:solidFill>
                <a:schemeClr val="tx1">
                  <a:lumMod val="50000"/>
                  <a:lumOff val="50000"/>
                </a:schemeClr>
              </a:solidFill>
              <a:latin typeface="+mn-lt"/>
            </a:endParaRPr>
          </a:p>
        </p:txBody>
      </p:sp>
      <p:pic>
        <p:nvPicPr>
          <p:cNvPr id="6" name="Grafik 5">
            <a:extLst>
              <a:ext uri="{FF2B5EF4-FFF2-40B4-BE49-F238E27FC236}">
                <a16:creationId xmlns:a16="http://schemas.microsoft.com/office/drawing/2014/main" id="{76037583-1962-CC57-E307-D96A42AF1EE6}"/>
              </a:ext>
            </a:extLst>
          </p:cNvPr>
          <p:cNvPicPr>
            <a:picLocks noChangeAspect="1"/>
          </p:cNvPicPr>
          <p:nvPr/>
        </p:nvPicPr>
        <p:blipFill>
          <a:blip r:embed="rId2"/>
          <a:stretch>
            <a:fillRect/>
          </a:stretch>
        </p:blipFill>
        <p:spPr>
          <a:xfrm>
            <a:off x="4365318" y="56158"/>
            <a:ext cx="7116168" cy="4877481"/>
          </a:xfrm>
          <a:prstGeom prst="rect">
            <a:avLst/>
          </a:prstGeom>
        </p:spPr>
      </p:pic>
    </p:spTree>
    <p:extLst>
      <p:ext uri="{BB962C8B-B14F-4D97-AF65-F5344CB8AC3E}">
        <p14:creationId xmlns:p14="http://schemas.microsoft.com/office/powerpoint/2010/main" val="1181899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Rectangle 6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0361" y="586855"/>
            <a:ext cx="380061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5400" kern="1200" dirty="0">
                <a:solidFill>
                  <a:srgbClr val="FFFFFF"/>
                </a:solidFill>
                <a:latin typeface="+mj-lt"/>
                <a:ea typeface="+mj-ea"/>
                <a:cs typeface="+mj-cs"/>
              </a:rPr>
              <a:t>Classification Accuracy</a:t>
            </a:r>
          </a:p>
        </p:txBody>
      </p:sp>
      <p:sp>
        <p:nvSpPr>
          <p:cNvPr id="2" name="Textfeld 1">
            <a:extLst>
              <a:ext uri="{FF2B5EF4-FFF2-40B4-BE49-F238E27FC236}">
                <a16:creationId xmlns:a16="http://schemas.microsoft.com/office/drawing/2014/main" id="{C08EF38C-2306-DDCA-E754-E87369E34C84}"/>
              </a:ext>
            </a:extLst>
          </p:cNvPr>
          <p:cNvSpPr txBox="1"/>
          <p:nvPr/>
        </p:nvSpPr>
        <p:spPr>
          <a:xfrm>
            <a:off x="4574698" y="4438021"/>
            <a:ext cx="6803668" cy="1634683"/>
          </a:xfrm>
          <a:prstGeom prst="rect">
            <a:avLst/>
          </a:prstGeo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4000" dirty="0"/>
              <a:t>The highest accuracy has the decision Tree with 87.67 %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53</a:t>
            </a:fld>
            <a:endParaRPr lang="en-US" sz="1100">
              <a:solidFill>
                <a:schemeClr val="tx1">
                  <a:lumMod val="50000"/>
                  <a:lumOff val="50000"/>
                </a:schemeClr>
              </a:solidFill>
              <a:latin typeface="+mn-lt"/>
            </a:endParaRPr>
          </a:p>
        </p:txBody>
      </p:sp>
      <p:pic>
        <p:nvPicPr>
          <p:cNvPr id="3" name="Google Shape;618;p95">
            <a:extLst>
              <a:ext uri="{FF2B5EF4-FFF2-40B4-BE49-F238E27FC236}">
                <a16:creationId xmlns:a16="http://schemas.microsoft.com/office/drawing/2014/main" id="{DAA884C0-C834-68DF-E829-E958074AB8D4}"/>
              </a:ext>
            </a:extLst>
          </p:cNvPr>
          <p:cNvPicPr preferRelativeResize="0"/>
          <p:nvPr/>
        </p:nvPicPr>
        <p:blipFill>
          <a:blip r:embed="rId2">
            <a:alphaModFix/>
          </a:blip>
          <a:stretch>
            <a:fillRect/>
          </a:stretch>
        </p:blipFill>
        <p:spPr>
          <a:xfrm>
            <a:off x="5080152" y="56752"/>
            <a:ext cx="5792759" cy="3445540"/>
          </a:xfrm>
          <a:prstGeom prst="rect">
            <a:avLst/>
          </a:prstGeom>
          <a:noFill/>
          <a:ln>
            <a:noFill/>
          </a:ln>
        </p:spPr>
      </p:pic>
    </p:spTree>
    <p:extLst>
      <p:ext uri="{BB962C8B-B14F-4D97-AF65-F5344CB8AC3E}">
        <p14:creationId xmlns:p14="http://schemas.microsoft.com/office/powerpoint/2010/main" val="3359718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Rectangle 6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0361" y="586855"/>
            <a:ext cx="380061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5400" kern="1200" dirty="0">
                <a:solidFill>
                  <a:srgbClr val="FFFFFF"/>
                </a:solidFill>
                <a:latin typeface="+mj-lt"/>
                <a:ea typeface="+mj-ea"/>
                <a:cs typeface="+mj-cs"/>
              </a:rPr>
              <a:t>Confusion Matrix</a:t>
            </a:r>
          </a:p>
        </p:txBody>
      </p:sp>
      <p:sp>
        <p:nvSpPr>
          <p:cNvPr id="2" name="Textfeld 1">
            <a:extLst>
              <a:ext uri="{FF2B5EF4-FFF2-40B4-BE49-F238E27FC236}">
                <a16:creationId xmlns:a16="http://schemas.microsoft.com/office/drawing/2014/main" id="{C08EF38C-2306-DDCA-E754-E87369E34C84}"/>
              </a:ext>
            </a:extLst>
          </p:cNvPr>
          <p:cNvSpPr txBox="1"/>
          <p:nvPr/>
        </p:nvSpPr>
        <p:spPr>
          <a:xfrm>
            <a:off x="4574698" y="5186106"/>
            <a:ext cx="6803668" cy="1634683"/>
          </a:xfrm>
          <a:prstGeom prst="rect">
            <a:avLst/>
          </a:prstGeo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4000" dirty="0"/>
              <a:t>All the model have the same result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54</a:t>
            </a:fld>
            <a:endParaRPr lang="en-US" sz="1100">
              <a:solidFill>
                <a:schemeClr val="tx1">
                  <a:lumMod val="50000"/>
                  <a:lumOff val="50000"/>
                </a:schemeClr>
              </a:solidFill>
              <a:latin typeface="+mn-lt"/>
            </a:endParaRPr>
          </a:p>
        </p:txBody>
      </p:sp>
      <p:pic>
        <p:nvPicPr>
          <p:cNvPr id="8" name="Grafik 7">
            <a:extLst>
              <a:ext uri="{FF2B5EF4-FFF2-40B4-BE49-F238E27FC236}">
                <a16:creationId xmlns:a16="http://schemas.microsoft.com/office/drawing/2014/main" id="{BE31FE73-07C4-1BE2-764A-47FE4200FC3D}"/>
              </a:ext>
            </a:extLst>
          </p:cNvPr>
          <p:cNvPicPr>
            <a:picLocks noChangeAspect="1"/>
          </p:cNvPicPr>
          <p:nvPr/>
        </p:nvPicPr>
        <p:blipFill>
          <a:blip r:embed="rId2"/>
          <a:stretch>
            <a:fillRect/>
          </a:stretch>
        </p:blipFill>
        <p:spPr>
          <a:xfrm>
            <a:off x="4894091" y="96579"/>
            <a:ext cx="5953956" cy="5125165"/>
          </a:xfrm>
          <a:prstGeom prst="rect">
            <a:avLst/>
          </a:prstGeom>
        </p:spPr>
      </p:pic>
    </p:spTree>
    <p:extLst>
      <p:ext uri="{BB962C8B-B14F-4D97-AF65-F5344CB8AC3E}">
        <p14:creationId xmlns:p14="http://schemas.microsoft.com/office/powerpoint/2010/main" val="1319109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Rectangle 6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0361" y="586855"/>
            <a:ext cx="380061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5400" dirty="0">
                <a:solidFill>
                  <a:srgbClr val="FFFFFF"/>
                </a:solidFill>
                <a:latin typeface="+mj-lt"/>
                <a:ea typeface="+mj-ea"/>
                <a:cs typeface="+mj-cs"/>
              </a:rPr>
              <a:t>C</a:t>
            </a:r>
            <a:r>
              <a:rPr lang="en-US" sz="5400" kern="1200" dirty="0">
                <a:solidFill>
                  <a:srgbClr val="FFFFFF"/>
                </a:solidFill>
                <a:latin typeface="+mj-lt"/>
                <a:ea typeface="+mj-ea"/>
                <a:cs typeface="+mj-cs"/>
              </a:rPr>
              <a:t>onclusion</a:t>
            </a:r>
          </a:p>
        </p:txBody>
      </p:sp>
      <p:sp>
        <p:nvSpPr>
          <p:cNvPr id="2" name="Textfeld 1">
            <a:extLst>
              <a:ext uri="{FF2B5EF4-FFF2-40B4-BE49-F238E27FC236}">
                <a16:creationId xmlns:a16="http://schemas.microsoft.com/office/drawing/2014/main" id="{C08EF38C-2306-DDCA-E754-E87369E34C84}"/>
              </a:ext>
            </a:extLst>
          </p:cNvPr>
          <p:cNvSpPr txBox="1"/>
          <p:nvPr/>
        </p:nvSpPr>
        <p:spPr>
          <a:xfrm>
            <a:off x="4574698" y="328825"/>
            <a:ext cx="6803668" cy="6309401"/>
          </a:xfrm>
          <a:prstGeom prst="rect">
            <a:avLst/>
          </a:prstGeom>
        </p:spPr>
        <p:txBody>
          <a:bodyPr vert="horz" lIns="91440" tIns="45720" rIns="91440" bIns="45720" rtlCol="0" anchor="ctr">
            <a:normAutofit fontScale="92500" lnSpcReduction="10000"/>
          </a:bodyPr>
          <a:lstStyle/>
          <a:p>
            <a:pPr>
              <a:lnSpc>
                <a:spcPct val="100000"/>
              </a:lnSpc>
              <a:spcBef>
                <a:spcPts val="1400"/>
              </a:spcBef>
            </a:pPr>
            <a:r>
              <a:rPr lang="en-US" sz="4000" dirty="0">
                <a:solidFill>
                  <a:schemeClr val="accent3">
                    <a:lumMod val="25000"/>
                  </a:schemeClr>
                </a:solidFill>
                <a:latin typeface="Abadi" panose="020B0604020104020204" pitchFamily="34" charset="0"/>
              </a:rPr>
              <a:t>I formatted the data, created visualizations to compare different categories, and developed an interactive dashboard to explore the data. Additionally, I built a model that helps us better understand which categories are important and how they relate to each other, ultimately increasing the probability of a successful first-stage landing</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55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47464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810259" y="96217"/>
            <a:ext cx="7021185" cy="656431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400" dirty="0">
                <a:solidFill>
                  <a:schemeClr val="tx1"/>
                </a:solidFill>
                <a:latin typeface="+mn-lt"/>
              </a:rPr>
              <a:t>Executive Summary</a:t>
            </a:r>
          </a:p>
          <a:p>
            <a:pPr>
              <a:spcBef>
                <a:spcPts val="1400"/>
              </a:spcBef>
              <a:buFont typeface="Arial" panose="020B0604020202020204" pitchFamily="34" charset="0"/>
              <a:buChar char="•"/>
            </a:pPr>
            <a:r>
              <a:rPr lang="en-US" sz="2400" dirty="0">
                <a:solidFill>
                  <a:schemeClr val="tx1"/>
                </a:solidFill>
                <a:latin typeface="+mn-lt"/>
              </a:rPr>
              <a:t>Data collection methodology:</a:t>
            </a:r>
          </a:p>
          <a:p>
            <a:pPr lvl="1">
              <a:spcBef>
                <a:spcPts val="1400"/>
              </a:spcBef>
              <a:buFont typeface="Arial" panose="020B0604020202020204" pitchFamily="34" charset="0"/>
              <a:buChar char="•"/>
            </a:pPr>
            <a:r>
              <a:rPr lang="en-US" dirty="0">
                <a:solidFill>
                  <a:schemeClr val="tx1"/>
                </a:solidFill>
                <a:latin typeface="+mn-lt"/>
              </a:rPr>
              <a:t>Create two Data Sets through </a:t>
            </a:r>
            <a:r>
              <a:rPr lang="en-US" dirty="0" err="1">
                <a:solidFill>
                  <a:schemeClr val="tx1"/>
                </a:solidFill>
                <a:latin typeface="+mn-lt"/>
              </a:rPr>
              <a:t>SpacX</a:t>
            </a:r>
            <a:r>
              <a:rPr lang="en-US" dirty="0">
                <a:solidFill>
                  <a:schemeClr val="tx1"/>
                </a:solidFill>
                <a:latin typeface="+mn-lt"/>
              </a:rPr>
              <a:t> API and the Web Scraper </a:t>
            </a:r>
            <a:r>
              <a:rPr lang="en-US" dirty="0" err="1">
                <a:solidFill>
                  <a:schemeClr val="tx1"/>
                </a:solidFill>
                <a:latin typeface="+mn-lt"/>
              </a:rPr>
              <a:t>Beautyful</a:t>
            </a:r>
            <a:r>
              <a:rPr lang="en-US" dirty="0">
                <a:solidFill>
                  <a:schemeClr val="tx1"/>
                </a:solidFill>
                <a:latin typeface="+mn-lt"/>
              </a:rPr>
              <a:t> Soup</a:t>
            </a:r>
          </a:p>
          <a:p>
            <a:pPr>
              <a:spcBef>
                <a:spcPts val="1400"/>
              </a:spcBef>
              <a:buFont typeface="Arial" panose="020B0604020202020204" pitchFamily="34" charset="0"/>
              <a:buChar char="•"/>
            </a:pPr>
            <a:r>
              <a:rPr lang="en-US" sz="2400" dirty="0">
                <a:solidFill>
                  <a:schemeClr val="tx1"/>
                </a:solidFill>
                <a:latin typeface="+mn-lt"/>
              </a:rPr>
              <a:t>Perform data wrangling</a:t>
            </a:r>
          </a:p>
          <a:p>
            <a:pPr lvl="1">
              <a:spcBef>
                <a:spcPts val="1400"/>
              </a:spcBef>
              <a:buFont typeface="Arial" panose="020B0604020202020204" pitchFamily="34" charset="0"/>
              <a:buChar char="•"/>
            </a:pPr>
            <a:r>
              <a:rPr lang="en-US" dirty="0">
                <a:solidFill>
                  <a:schemeClr val="tx1"/>
                </a:solidFill>
                <a:latin typeface="+mn-lt"/>
              </a:rPr>
              <a:t>Determine Training Labels and store them in the Data</a:t>
            </a:r>
          </a:p>
          <a:p>
            <a:pPr lvl="1">
              <a:spcBef>
                <a:spcPts val="1400"/>
              </a:spcBef>
              <a:buFont typeface="Arial" panose="020B0604020202020204" pitchFamily="34" charset="0"/>
              <a:buChar char="•"/>
            </a:pPr>
            <a:r>
              <a:rPr lang="en-US" dirty="0">
                <a:solidFill>
                  <a:schemeClr val="tx1"/>
                </a:solidFill>
                <a:latin typeface="+mn-lt"/>
              </a:rPr>
              <a:t>Preparing the Data for the ML Model</a:t>
            </a:r>
          </a:p>
          <a:p>
            <a:pPr>
              <a:spcBef>
                <a:spcPts val="1400"/>
              </a:spcBef>
              <a:buFont typeface="Arial" panose="020B0604020202020204" pitchFamily="34" charset="0"/>
              <a:buChar char="•"/>
            </a:pPr>
            <a:r>
              <a:rPr lang="en-US" sz="2400" dirty="0">
                <a:solidFill>
                  <a:schemeClr val="tx1"/>
                </a:solidFill>
                <a:latin typeface="+mn-lt"/>
              </a:rPr>
              <a:t>Perform exploratory data analysis (EDA) using visualization and SQL</a:t>
            </a:r>
          </a:p>
          <a:p>
            <a:pPr lvl="1">
              <a:spcBef>
                <a:spcPts val="1400"/>
              </a:spcBef>
              <a:buFont typeface="Arial" panose="020B0604020202020204" pitchFamily="34" charset="0"/>
              <a:buChar char="•"/>
            </a:pPr>
            <a:r>
              <a:rPr lang="en-US" dirty="0">
                <a:solidFill>
                  <a:schemeClr val="tx1"/>
                </a:solidFill>
                <a:latin typeface="+mn-lt"/>
              </a:rPr>
              <a:t>Perform EDA using visualizations and SQL queries to uncover trends and insights.</a:t>
            </a:r>
          </a:p>
          <a:p>
            <a:pPr lvl="1">
              <a:spcBef>
                <a:spcPts val="1400"/>
              </a:spcBef>
              <a:buFont typeface="Arial" panose="020B0604020202020204" pitchFamily="34" charset="0"/>
              <a:buChar char="•"/>
            </a:pPr>
            <a:r>
              <a:rPr lang="en-US" dirty="0">
                <a:solidFill>
                  <a:schemeClr val="tx1"/>
                </a:solidFill>
                <a:latin typeface="+mn-lt"/>
              </a:rPr>
              <a:t>Visualize through Matplotlib and Seaborn to analyze the Data</a:t>
            </a: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22663" y="586855"/>
            <a:ext cx="3545425"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4400" kern="1200" dirty="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810259" y="649480"/>
            <a:ext cx="6555347" cy="554604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3200" dirty="0">
                <a:solidFill>
                  <a:schemeClr val="tx1"/>
                </a:solidFill>
                <a:latin typeface="+mn-lt"/>
              </a:rPr>
              <a:t>Executive Summary</a:t>
            </a:r>
          </a:p>
          <a:p>
            <a:pPr>
              <a:spcBef>
                <a:spcPts val="1400"/>
              </a:spcBef>
              <a:buFont typeface="Arial" panose="020B0604020202020204" pitchFamily="34" charset="0"/>
              <a:buChar char="•"/>
            </a:pPr>
            <a:r>
              <a:rPr lang="en-US" sz="3200" dirty="0">
                <a:solidFill>
                  <a:schemeClr val="tx1"/>
                </a:solidFill>
                <a:latin typeface="+mn-lt"/>
              </a:rPr>
              <a:t>Perform interactive visual analytics using Folium and </a:t>
            </a:r>
            <a:r>
              <a:rPr lang="en-US" sz="3200" dirty="0" err="1">
                <a:solidFill>
                  <a:schemeClr val="tx1"/>
                </a:solidFill>
                <a:latin typeface="+mn-lt"/>
              </a:rPr>
              <a:t>Plotly</a:t>
            </a:r>
            <a:r>
              <a:rPr lang="en-US" sz="3200" dirty="0">
                <a:solidFill>
                  <a:schemeClr val="tx1"/>
                </a:solidFill>
                <a:latin typeface="+mn-lt"/>
              </a:rPr>
              <a:t> Dash</a:t>
            </a:r>
          </a:p>
          <a:p>
            <a:pPr>
              <a:spcBef>
                <a:spcPts val="1400"/>
              </a:spcBef>
              <a:buFont typeface="Arial" panose="020B0604020202020204" pitchFamily="34" charset="0"/>
              <a:buChar char="•"/>
            </a:pPr>
            <a:r>
              <a:rPr lang="en-US" sz="3200" dirty="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3200" dirty="0">
                <a:solidFill>
                  <a:schemeClr val="tx1"/>
                </a:solidFill>
                <a:latin typeface="+mn-lt"/>
              </a:rPr>
              <a:t>Standardize the Data</a:t>
            </a:r>
          </a:p>
          <a:p>
            <a:pPr lvl="1">
              <a:spcBef>
                <a:spcPts val="1400"/>
              </a:spcBef>
              <a:buFont typeface="Arial" panose="020B0604020202020204" pitchFamily="34" charset="0"/>
              <a:buChar char="•"/>
            </a:pPr>
            <a:r>
              <a:rPr lang="en-US" sz="3200" dirty="0">
                <a:solidFill>
                  <a:schemeClr val="tx1"/>
                </a:solidFill>
                <a:latin typeface="+mn-lt"/>
              </a:rPr>
              <a:t>Use various approaches to identify the best solution, including Grid Search and Support Vector Machine classification, among others.</a:t>
            </a: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10157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56117" y="586855"/>
            <a:ext cx="3511971"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581726" y="272956"/>
            <a:ext cx="4037839" cy="5922571"/>
          </a:xfrm>
          <a:prstGeom prst="rect">
            <a:avLst/>
          </a:prstGeom>
        </p:spPr>
        <p:txBody>
          <a:bodyPr vert="horz" lIns="91440" tIns="45720" rIns="91440" bIns="45720" rtlCol="0" anchor="ctr">
            <a:normAutofit/>
          </a:bodyPr>
          <a:lstStyle/>
          <a:p>
            <a:pPr>
              <a:spcBef>
                <a:spcPts val="1400"/>
              </a:spcBef>
            </a:pPr>
            <a:r>
              <a:rPr lang="en-US" sz="3200" dirty="0"/>
              <a:t>Collect data from the </a:t>
            </a:r>
            <a:r>
              <a:rPr lang="en-US" sz="3200" dirty="0" err="1"/>
              <a:t>SpaceXAPI</a:t>
            </a:r>
            <a:endParaRPr lang="en-US" sz="3200" dirty="0"/>
          </a:p>
          <a:p>
            <a:pPr>
              <a:spcBef>
                <a:spcPts val="1400"/>
              </a:spcBef>
            </a:pPr>
            <a:r>
              <a:rPr lang="en-US" sz="3200" dirty="0">
                <a:hlinkClick r:id="rId2"/>
              </a:rPr>
              <a:t>https://github.com/AdrianGraumnitz/IBM-Professional-Certificate/blob/main/_Capstone%20Project/1.%20Collecting%20the%20Data/1.%20spacex-data-collection-api-v2.ipynb</a:t>
            </a:r>
            <a:r>
              <a:rPr lang="en-US" sz="3200" dirty="0"/>
              <a:t> </a:t>
            </a:r>
          </a:p>
          <a:p>
            <a:endParaRPr lang="en-US" sz="3200" dirty="0"/>
          </a:p>
        </p:txBody>
      </p:sp>
      <p:pic>
        <p:nvPicPr>
          <p:cNvPr id="11" name="Grafik 10">
            <a:extLst>
              <a:ext uri="{FF2B5EF4-FFF2-40B4-BE49-F238E27FC236}">
                <a16:creationId xmlns:a16="http://schemas.microsoft.com/office/drawing/2014/main" id="{1548EB6C-AB94-4050-1AEC-EFBC7FF3054F}"/>
              </a:ext>
            </a:extLst>
          </p:cNvPr>
          <p:cNvPicPr>
            <a:picLocks noChangeAspect="1"/>
          </p:cNvPicPr>
          <p:nvPr/>
        </p:nvPicPr>
        <p:blipFill>
          <a:blip r:embed="rId3"/>
          <a:stretch>
            <a:fillRect/>
          </a:stretch>
        </p:blipFill>
        <p:spPr>
          <a:xfrm>
            <a:off x="9206049" y="272956"/>
            <a:ext cx="1422681" cy="5922571"/>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1595</Words>
  <Application>Microsoft Office PowerPoint</Application>
  <PresentationFormat>Breitbild</PresentationFormat>
  <Paragraphs>230</Paragraphs>
  <Slides>56</Slides>
  <Notes>18</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56</vt:i4>
      </vt:variant>
    </vt:vector>
  </HeadingPairs>
  <TitlesOfParts>
    <vt:vector size="62" baseType="lpstr">
      <vt:lpstr>Abadi</vt:lpstr>
      <vt:lpstr>Arial</vt:lpstr>
      <vt:lpstr>Calibri</vt:lpstr>
      <vt:lpstr>Calibri Light</vt:lpstr>
      <vt:lpstr>IBM Plex Mono SemiBold</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Data Wrangling 2</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PFEPDhL6jqYYmQGS</cp:lastModifiedBy>
  <cp:revision>210</cp:revision>
  <dcterms:created xsi:type="dcterms:W3CDTF">2021-04-29T18:58:34Z</dcterms:created>
  <dcterms:modified xsi:type="dcterms:W3CDTF">2025-03-07T13:15:46Z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